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1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65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533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42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27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1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161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6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39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00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0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5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9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8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______Microsoft_Office_PowerPoint19.sl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0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package" Target="../embeddings/______Microsoft_Office_PowerPoint21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2.sldx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jpeg"/><Relationship Id="rId5" Type="http://schemas.openxmlformats.org/officeDocument/2006/relationships/hyperlink" Target="http://www.google.ru/url?sa=i&amp;rct=j&amp;q=&amp;esrc=s&amp;source=images&amp;cd=&amp;ved=0CAcQjRw&amp;url=http://www.center-sozvezdie.ru/about18.html&amp;ei=2B6QVK-6McTqyQPd-IGgDg&amp;bvm=bv.81828268,d.bGQ&amp;psig=AFQjCNGlU0twXjIe1sizUzNfwgoAVls9uw&amp;ust=1418817492556426" TargetMode="External"/><Relationship Id="rId4" Type="http://schemas.openxmlformats.org/officeDocument/2006/relationships/package" Target="../embeddings/______Microsoft_Office_PowerPoint23.sl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.jpeg"/><Relationship Id="rId4" Type="http://schemas.openxmlformats.org/officeDocument/2006/relationships/package" Target="../embeddings/______Microsoft_Office_PowerPoint25.sl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6.sldx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hyperlink" Target="http://www.google.ru/url?sa=i&amp;rct=j&amp;q=&amp;esrc=s&amp;source=images&amp;cd=&amp;cad=rja&amp;uact=8&amp;ved=0CAcQjRw&amp;url=http://obrazovanie-guk.3dn.ru/index/gmo_redagogov_psikhologov/0-98&amp;ei=xx-QVPfgIYfhywPfzYGYBA&amp;bvm=bv.81828268,d.bGQ&amp;psig=AFQjCNHIJ1NbDdbxQgaUMXJ0REgVeTxc0w&amp;ust=1418817847410448" TargetMode="External"/><Relationship Id="rId5" Type="http://schemas.openxmlformats.org/officeDocument/2006/relationships/image" Target="../media/image8.jpeg"/><Relationship Id="rId4" Type="http://schemas.openxmlformats.org/officeDocument/2006/relationships/package" Target="../embeddings/______Microsoft_Office_PowerPoint27.sl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8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package" Target="../embeddings/______Microsoft_Office_PowerPoint29.sld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0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package" Target="../embeddings/______Microsoft_Office_PowerPoint31.sl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package" Target="../embeddings/______Microsoft_Office_PowerPoint33.sld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5.jpeg"/><Relationship Id="rId4" Type="http://schemas.openxmlformats.org/officeDocument/2006/relationships/package" Target="../embeddings/______Microsoft_Office_PowerPoint35.sld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Microsoft_Office_PowerPoint3.sl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package" Target="../embeddings/______Microsoft_Office_PowerPoint5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6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Microsoft_Office_PowerPoint7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8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______Microsoft_Office_PowerPoint9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0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______Microsoft_Office_PowerPoint11.sl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______Microsoft_Office_PowerPoint13.sl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______Microsoft_Office_PowerPoint15.sl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6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______Microsoft_Office_PowerPoint17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8573732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6" name="Слайд" r:id="rId3" imgW="3854159" imgH="2891095" progId="PowerPoint.Slide.12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7664" y="0"/>
            <a:ext cx="7596336" cy="701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6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Важно</a:t>
            </a:r>
            <a:r>
              <a:rPr lang="ru-RU" sz="3600" dirty="0">
                <a:latin typeface="Times New Roman"/>
                <a:ea typeface="Calibri"/>
                <a:cs typeface="Times New Roman"/>
              </a:rPr>
              <a:t>, чтобы люди не чувствовали себя инвалидами…</a:t>
            </a:r>
            <a:endParaRPr lang="ru-RU" sz="3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Это люди, которым судьба послала сложные испытания…</a:t>
            </a:r>
            <a:endParaRPr lang="ru-RU" sz="3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 </a:t>
            </a:r>
            <a:endParaRPr lang="ru-RU" sz="3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Только сочувствия мало, 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надо развивать возможности.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36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(Л.И. Шевцова)</a:t>
            </a:r>
            <a:endParaRPr lang="ru-RU" sz="3600" dirty="0">
              <a:ea typeface="Calibri"/>
              <a:cs typeface="Times New Roman"/>
            </a:endParaRPr>
          </a:p>
          <a:p>
            <a:pPr marR="111125" algn="just">
              <a:lnSpc>
                <a:spcPct val="150000"/>
              </a:lnSpc>
              <a:tabLst>
                <a:tab pos="311467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3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1753665"/>
              </p:ext>
            </p:extLst>
          </p:nvPr>
        </p:nvGraphicFramePr>
        <p:xfrm>
          <a:off x="-4362" y="0"/>
          <a:ext cx="9148362" cy="6849626"/>
        </p:xfrm>
        <a:graphic>
          <a:graphicData uri="http://schemas.openxmlformats.org/presentationml/2006/ole">
            <p:oleObj spid="_x0000_s11282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51609050"/>
              </p:ext>
            </p:extLst>
          </p:nvPr>
        </p:nvGraphicFramePr>
        <p:xfrm>
          <a:off x="8532440" y="0"/>
          <a:ext cx="611560" cy="6858000"/>
        </p:xfrm>
        <a:graphic>
          <a:graphicData uri="http://schemas.openxmlformats.org/presentationml/2006/ole">
            <p:oleObj spid="_x0000_s11283" name="Слайд" r:id="rId4" imgW="3854159" imgH="2891095" progId="PowerPoint.Slide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116631"/>
            <a:ext cx="7560840" cy="631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600" b="1" u="sng" dirty="0">
                <a:latin typeface="Times New Roman"/>
                <a:ea typeface="Times New Roman"/>
                <a:cs typeface="Times New Roman"/>
              </a:rPr>
              <a:t>Подготовительный этап</a:t>
            </a:r>
            <a:r>
              <a:rPr lang="ru-RU" sz="2600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600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spcAft>
                <a:spcPts val="1000"/>
              </a:spcAft>
              <a:tabLst>
                <a:tab pos="457200" algn="l"/>
              </a:tabLst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выявление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 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проблемы;</a:t>
            </a:r>
            <a:endParaRPr lang="ru-RU" sz="2600" dirty="0"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SzPts val="1000"/>
              <a:tabLst>
                <a:tab pos="-17780" algn="l"/>
              </a:tabLst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обоснование актуальности;</a:t>
            </a:r>
            <a:endParaRPr lang="ru-RU" sz="2600" dirty="0"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SzPts val="1000"/>
              <a:tabLst>
                <a:tab pos="-17780" algn="l"/>
              </a:tabLst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постановка 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цели, определение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задач;</a:t>
            </a:r>
            <a:endParaRPr lang="ru-RU" sz="2600" dirty="0"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SzPts val="1000"/>
              <a:tabLst>
                <a:tab pos="-17780" algn="l"/>
              </a:tabLst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выявление 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детей с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ОВЗ;</a:t>
            </a:r>
            <a:endParaRPr lang="ru-RU" sz="2600" dirty="0"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SzPts val="1000"/>
              <a:tabLst>
                <a:tab pos="-17780" algn="l"/>
              </a:tabLst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разработка 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индивидуальных маршрутов развития  для детей с 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ОВЗ;</a:t>
            </a:r>
            <a:endParaRPr lang="ru-RU" sz="2600" dirty="0"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SzPts val="1000"/>
              <a:tabLst>
                <a:tab pos="-17780" algn="l"/>
              </a:tabLst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ресурсное 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обеспечение для повышения профессионализма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педагогов;</a:t>
            </a:r>
            <a:endParaRPr lang="ru-RU" sz="2600" dirty="0"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SzPts val="1000"/>
              <a:tabLst>
                <a:tab pos="-17780" algn="l"/>
              </a:tabLst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разработка 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нормативной и методической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документации;</a:t>
            </a:r>
            <a:endParaRPr lang="ru-RU" sz="2600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spcAft>
                <a:spcPts val="1000"/>
              </a:spcAft>
              <a:buSzPts val="1000"/>
              <a:tabLst>
                <a:tab pos="-17780" algn="l"/>
              </a:tabLst>
            </a:pPr>
            <a:r>
              <a:rPr lang="ru-RU" sz="2600" dirty="0" smtClean="0">
                <a:latin typeface="Times New Roman"/>
                <a:ea typeface="Times New Roman"/>
              </a:rPr>
              <a:t>- </a:t>
            </a:r>
            <a:r>
              <a:rPr lang="ru-RU" sz="2600" dirty="0" smtClean="0">
                <a:latin typeface="Times New Roman"/>
                <a:ea typeface="Times New Roman"/>
              </a:rPr>
              <a:t>разработка </a:t>
            </a:r>
            <a:r>
              <a:rPr lang="ru-RU" sz="2600" dirty="0">
                <a:latin typeface="Times New Roman"/>
                <a:ea typeface="Times New Roman"/>
              </a:rPr>
              <a:t>системы психологического </a:t>
            </a:r>
            <a:r>
              <a:rPr lang="ru-RU" sz="2600" dirty="0" smtClean="0">
                <a:latin typeface="Times New Roman"/>
                <a:ea typeface="Times New Roman"/>
              </a:rPr>
              <a:t>сопровождения.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38024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3977638"/>
              </p:ext>
            </p:extLst>
          </p:nvPr>
        </p:nvGraphicFramePr>
        <p:xfrm>
          <a:off x="-4362" y="8374"/>
          <a:ext cx="9148362" cy="6849626"/>
        </p:xfrm>
        <a:graphic>
          <a:graphicData uri="http://schemas.openxmlformats.org/presentationml/2006/ole">
            <p:oleObj spid="_x0000_s12302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992988"/>
              </p:ext>
            </p:extLst>
          </p:nvPr>
        </p:nvGraphicFramePr>
        <p:xfrm>
          <a:off x="8532440" y="0"/>
          <a:ext cx="611560" cy="6858000"/>
        </p:xfrm>
        <a:graphic>
          <a:graphicData uri="http://schemas.openxmlformats.org/presentationml/2006/ole">
            <p:oleObj spid="_x0000_s12303" name="Слайд" r:id="rId4" imgW="3854159" imgH="2891095" progId="PowerPoint.Slide.12">
              <p:embed/>
            </p:oleObj>
          </a:graphicData>
        </a:graphic>
      </p:graphicFrame>
      <p:pic>
        <p:nvPicPr>
          <p:cNvPr id="8" name="Рисунок 7" descr="D:\заставки\фото коллектива и мои\DSCN117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33522"/>
            <a:ext cx="4331320" cy="3624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заставки\s6092253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48" y="0"/>
            <a:ext cx="4483816" cy="35730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148064" y="980728"/>
            <a:ext cx="3395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800" dirty="0" smtClean="0">
                <a:latin typeface="Times New Roman"/>
                <a:ea typeface="Times New Roman"/>
              </a:rPr>
              <a:t>Мастер-класс </a:t>
            </a:r>
            <a:endParaRPr lang="ru-RU" sz="2400" b="1" kern="1800" dirty="0" smtClean="0">
              <a:latin typeface="Times New Roman"/>
              <a:ea typeface="Times New Roman"/>
            </a:endParaRPr>
          </a:p>
          <a:p>
            <a:pPr algn="ctr"/>
            <a:r>
              <a:rPr lang="ru-RU" sz="2400" kern="1800" dirty="0" smtClean="0">
                <a:latin typeface="Times New Roman"/>
                <a:ea typeface="Times New Roman"/>
              </a:rPr>
              <a:t>для педагогов:  </a:t>
            </a:r>
          </a:p>
          <a:p>
            <a:pPr algn="ctr"/>
            <a:r>
              <a:rPr lang="ru-RU" sz="2400" kern="1800" dirty="0" smtClean="0">
                <a:latin typeface="Times New Roman"/>
                <a:ea typeface="Times New Roman"/>
              </a:rPr>
              <a:t> </a:t>
            </a:r>
            <a:r>
              <a:rPr lang="ru-RU" sz="2400" kern="1800" dirty="0">
                <a:latin typeface="Times New Roman"/>
                <a:ea typeface="Times New Roman"/>
              </a:rPr>
              <a:t>«Мы вместе!»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4248" y="4077072"/>
            <a:ext cx="3547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800" dirty="0" smtClean="0">
                <a:latin typeface="Times New Roman"/>
                <a:ea typeface="Times New Roman"/>
              </a:rPr>
              <a:t>Консультация </a:t>
            </a:r>
            <a:r>
              <a:rPr lang="ru-RU" sz="2400" kern="1800" dirty="0" smtClean="0">
                <a:latin typeface="Times New Roman"/>
                <a:ea typeface="Times New Roman"/>
              </a:rPr>
              <a:t> «</a:t>
            </a:r>
            <a:r>
              <a:rPr lang="ru-RU" sz="2400" kern="1800" dirty="0">
                <a:latin typeface="Times New Roman"/>
                <a:ea typeface="Times New Roman"/>
              </a:rPr>
              <a:t>Инклюзивное образование: понятие, принципы, этапы организации»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024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3970839"/>
              </p:ext>
            </p:extLst>
          </p:nvPr>
        </p:nvGraphicFramePr>
        <p:xfrm>
          <a:off x="-4362" y="0"/>
          <a:ext cx="9148362" cy="6849626"/>
        </p:xfrm>
        <a:graphic>
          <a:graphicData uri="http://schemas.openxmlformats.org/presentationml/2006/ole">
            <p:oleObj spid="_x0000_s13322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870939"/>
              </p:ext>
            </p:extLst>
          </p:nvPr>
        </p:nvGraphicFramePr>
        <p:xfrm>
          <a:off x="8532440" y="0"/>
          <a:ext cx="611560" cy="6858000"/>
        </p:xfrm>
        <a:graphic>
          <a:graphicData uri="http://schemas.openxmlformats.org/presentationml/2006/ole">
            <p:oleObj spid="_x0000_s13323" name="Слайд" r:id="rId4" imgW="3854159" imgH="2891095" progId="PowerPoint.Slide.12">
              <p:embed/>
            </p:oleObj>
          </a:graphicData>
        </a:graphic>
      </p:graphicFrame>
      <p:pic>
        <p:nvPicPr>
          <p:cNvPr id="7" name="Рисунок 6" descr="https://encrypted-tbn0.gstatic.com/images?q=tbn:ANd9GcSzRIzdavaqkcJuNwMT5iPeNXDKnkj7M9dpP5x9gADDViNHGO5N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5"/>
            <a:ext cx="4682088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заставки\фото спортт\2012-12-04 15.13.4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510" y="0"/>
            <a:ext cx="4248472" cy="38610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901852" y="836712"/>
            <a:ext cx="3808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800" dirty="0" smtClean="0">
                <a:latin typeface="Times New Roman"/>
                <a:ea typeface="Times New Roman"/>
              </a:rPr>
              <a:t>Приоритетная задача </a:t>
            </a:r>
            <a:r>
              <a:rPr lang="ru-RU" sz="2400" kern="1800" dirty="0" smtClean="0">
                <a:latin typeface="Times New Roman"/>
                <a:ea typeface="Times New Roman"/>
              </a:rPr>
              <a:t>ДОО: </a:t>
            </a:r>
            <a:r>
              <a:rPr lang="ru-RU" sz="2400" kern="1800" dirty="0" smtClean="0">
                <a:latin typeface="Times New Roman"/>
                <a:ea typeface="Times New Roman"/>
              </a:rPr>
              <a:t>сохранение физического и  психического  здоровья </a:t>
            </a:r>
            <a:r>
              <a:rPr lang="ru-RU" sz="2400" kern="1800" dirty="0">
                <a:latin typeface="Times New Roman"/>
                <a:ea typeface="Times New Roman"/>
              </a:rPr>
              <a:t>детей.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72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1854192"/>
              </p:ext>
            </p:extLst>
          </p:nvPr>
        </p:nvGraphicFramePr>
        <p:xfrm>
          <a:off x="-4362" y="0"/>
          <a:ext cx="9148362" cy="6849626"/>
        </p:xfrm>
        <a:graphic>
          <a:graphicData uri="http://schemas.openxmlformats.org/presentationml/2006/ole">
            <p:oleObj spid="_x0000_s14347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870939"/>
              </p:ext>
            </p:extLst>
          </p:nvPr>
        </p:nvGraphicFramePr>
        <p:xfrm>
          <a:off x="8532440" y="0"/>
          <a:ext cx="611560" cy="6858000"/>
        </p:xfrm>
        <a:graphic>
          <a:graphicData uri="http://schemas.openxmlformats.org/presentationml/2006/ole">
            <p:oleObj spid="_x0000_s14348" name="Слайд" r:id="rId4" imgW="3854159" imgH="2891095" progId="PowerPoint.Slide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0"/>
            <a:ext cx="7704856" cy="369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>
              <a:lnSpc>
                <a:spcPct val="115000"/>
              </a:lnSpc>
              <a:spcAft>
                <a:spcPts val="1000"/>
              </a:spcAft>
              <a:tabLst>
                <a:tab pos="-17780" algn="l"/>
              </a:tabLst>
            </a:pPr>
            <a:r>
              <a:rPr lang="ru-RU" sz="2600" b="1" dirty="0" smtClean="0">
                <a:latin typeface="Times New Roman"/>
                <a:ea typeface="Times New Roman"/>
                <a:cs typeface="Times New Roman"/>
              </a:rPr>
              <a:t>2. Практический этап.</a:t>
            </a:r>
          </a:p>
          <a:p>
            <a:pPr marL="71755">
              <a:lnSpc>
                <a:spcPct val="115000"/>
              </a:lnSpc>
              <a:spcAft>
                <a:spcPts val="1000"/>
              </a:spcAft>
              <a:tabLst>
                <a:tab pos="-17780" algn="l"/>
              </a:tabLst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рганизация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  системы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ПМП 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сопровождения  процессов внедрения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ИО;</a:t>
            </a:r>
            <a:endParaRPr lang="ru-RU" sz="2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проведение 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методической работы по обучению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педагогов, 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в рамках инклюзивного образования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                (консультации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, семинары, мастер-классы и др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.);</a:t>
            </a:r>
            <a:endParaRPr lang="ru-RU" sz="2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2600" dirty="0">
                <a:latin typeface="Times New Roman"/>
                <a:ea typeface="Times New Roman"/>
                <a:cs typeface="Times New Roman"/>
              </a:rPr>
              <a:t>единого информационного пространства.</a:t>
            </a:r>
            <a:endParaRPr lang="ru-RU" sz="2600" dirty="0">
              <a:ea typeface="Calibri"/>
              <a:cs typeface="Times New Roman"/>
            </a:endParaRPr>
          </a:p>
        </p:txBody>
      </p:sp>
      <p:pic>
        <p:nvPicPr>
          <p:cNvPr id="14342" name="Picture 6" descr="C:\Users\Admin\Desktop\Новая папка (2)\DSCN12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6125" y="3697935"/>
            <a:ext cx="5052846" cy="31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2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9574025"/>
              </p:ext>
            </p:extLst>
          </p:nvPr>
        </p:nvGraphicFramePr>
        <p:xfrm>
          <a:off x="19472" y="0"/>
          <a:ext cx="9148362" cy="6849626"/>
        </p:xfrm>
        <a:graphic>
          <a:graphicData uri="http://schemas.openxmlformats.org/presentationml/2006/ole">
            <p:oleObj spid="_x0000_s15371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870939"/>
              </p:ext>
            </p:extLst>
          </p:nvPr>
        </p:nvGraphicFramePr>
        <p:xfrm>
          <a:off x="8532440" y="0"/>
          <a:ext cx="611560" cy="6858000"/>
        </p:xfrm>
        <a:graphic>
          <a:graphicData uri="http://schemas.openxmlformats.org/presentationml/2006/ole">
            <p:oleObj spid="_x0000_s15372" name="Слайд" r:id="rId4" imgW="3854159" imgH="2891095" progId="PowerPoint.Slide.12">
              <p:embed/>
            </p:oleObj>
          </a:graphicData>
        </a:graphic>
      </p:graphicFrame>
      <p:pic>
        <p:nvPicPr>
          <p:cNvPr id="15366" name="Picture 6" descr="C:\Users\Admin\Desktop\Новая папка (2)\PC1708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54355"/>
            <a:ext cx="48600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encrypted-tbn1.gstatic.com/images?q=tbn:ANd9GcQ3OGgD-ZIDQntoF_O2rDPsrLDeynBBBQdZ1EM0KVMI2J7SvM_M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4536504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267434" y="615198"/>
            <a:ext cx="3300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800" dirty="0" smtClean="0">
                <a:latin typeface="Times New Roman"/>
                <a:ea typeface="Times New Roman"/>
              </a:rPr>
              <a:t>Семинар  </a:t>
            </a:r>
            <a:r>
              <a:rPr lang="ru-RU" sz="2400" kern="1800" dirty="0">
                <a:latin typeface="Times New Roman"/>
                <a:ea typeface="Times New Roman"/>
              </a:rPr>
              <a:t>для </a:t>
            </a:r>
            <a:r>
              <a:rPr lang="ru-RU" sz="2400" kern="1800" dirty="0" smtClean="0">
                <a:latin typeface="Times New Roman"/>
                <a:ea typeface="Times New Roman"/>
              </a:rPr>
              <a:t>педагогов:</a:t>
            </a:r>
          </a:p>
          <a:p>
            <a:pPr algn="ctr"/>
            <a:r>
              <a:rPr lang="ru-RU" sz="2400" kern="1800" dirty="0" smtClean="0">
                <a:latin typeface="Times New Roman"/>
                <a:ea typeface="Times New Roman"/>
              </a:rPr>
              <a:t> </a:t>
            </a:r>
            <a:r>
              <a:rPr lang="ru-RU" sz="2400" kern="1800" dirty="0">
                <a:latin typeface="Times New Roman"/>
                <a:ea typeface="Times New Roman"/>
              </a:rPr>
              <a:t>«Как помочь аутичному ребенку адаптироваться в детском саду?»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0688" y="4549770"/>
            <a:ext cx="3087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kern="1800" dirty="0" smtClean="0">
                <a:latin typeface="Times New Roman"/>
                <a:ea typeface="Times New Roman"/>
              </a:rPr>
              <a:t>Тренинг: </a:t>
            </a:r>
          </a:p>
          <a:p>
            <a:pPr algn="ctr"/>
            <a:r>
              <a:rPr lang="ru-RU" sz="2400" kern="1800" dirty="0" smtClean="0">
                <a:latin typeface="Times New Roman"/>
                <a:ea typeface="Times New Roman"/>
              </a:rPr>
              <a:t>«Взаимодействие </a:t>
            </a:r>
            <a:r>
              <a:rPr lang="ru-RU" sz="2400" kern="1800" dirty="0">
                <a:latin typeface="Times New Roman"/>
                <a:ea typeface="Times New Roman"/>
              </a:rPr>
              <a:t>с аутичными детьми»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72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4957717"/>
              </p:ext>
            </p:extLst>
          </p:nvPr>
        </p:nvGraphicFramePr>
        <p:xfrm>
          <a:off x="0" y="0"/>
          <a:ext cx="9148362" cy="6849626"/>
        </p:xfrm>
        <a:graphic>
          <a:graphicData uri="http://schemas.openxmlformats.org/presentationml/2006/ole">
            <p:oleObj spid="_x0000_s16402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870939"/>
              </p:ext>
            </p:extLst>
          </p:nvPr>
        </p:nvGraphicFramePr>
        <p:xfrm>
          <a:off x="8532440" y="0"/>
          <a:ext cx="611560" cy="6858000"/>
        </p:xfrm>
        <a:graphic>
          <a:graphicData uri="http://schemas.openxmlformats.org/presentationml/2006/ole">
            <p:oleObj spid="_x0000_s16403" name="Слайд" r:id="rId4" imgW="3854159" imgH="2891095" progId="PowerPoint.Slide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0"/>
            <a:ext cx="36918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kern="1800" dirty="0" smtClean="0">
              <a:latin typeface="Times New Roman"/>
              <a:ea typeface="Times New Roman"/>
            </a:endParaRPr>
          </a:p>
          <a:p>
            <a:pPr algn="ctr"/>
            <a:r>
              <a:rPr lang="ru-RU" sz="2400" kern="1800" dirty="0" smtClean="0">
                <a:latin typeface="Times New Roman"/>
                <a:ea typeface="Times New Roman"/>
              </a:rPr>
              <a:t>Психологическое сопровождение ребенка с диагнозом «аутизм»: индивидуальная, подгрупповая, групповая</a:t>
            </a:r>
            <a:r>
              <a:rPr lang="ru-RU" sz="2400" kern="1800" dirty="0">
                <a:latin typeface="Times New Roman"/>
                <a:ea typeface="Times New Roman"/>
              </a:rPr>
              <a:t> </a:t>
            </a:r>
            <a:r>
              <a:rPr lang="ru-RU" sz="2400" kern="1800" dirty="0" smtClean="0">
                <a:latin typeface="Times New Roman"/>
                <a:ea typeface="Times New Roman"/>
              </a:rPr>
              <a:t>работа.  </a:t>
            </a:r>
            <a:endParaRPr lang="ru-RU" sz="2400" dirty="0"/>
          </a:p>
        </p:txBody>
      </p:sp>
      <p:pic>
        <p:nvPicPr>
          <p:cNvPr id="12" name="Picture 8" descr="C:\Users\Admin\Desktop\Новая папка (2)\DSCN12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417" y="172616"/>
            <a:ext cx="4095451" cy="39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99122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2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3515985"/>
              </p:ext>
            </p:extLst>
          </p:nvPr>
        </p:nvGraphicFramePr>
        <p:xfrm>
          <a:off x="-4362" y="-25298"/>
          <a:ext cx="9148362" cy="6849626"/>
        </p:xfrm>
        <a:graphic>
          <a:graphicData uri="http://schemas.openxmlformats.org/presentationml/2006/ole">
            <p:oleObj spid="_x0000_s17420" name="Слайд" r:id="rId3" imgW="3447379" imgH="258453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870939"/>
              </p:ext>
            </p:extLst>
          </p:nvPr>
        </p:nvGraphicFramePr>
        <p:xfrm>
          <a:off x="8532440" y="0"/>
          <a:ext cx="611560" cy="6858000"/>
        </p:xfrm>
        <a:graphic>
          <a:graphicData uri="http://schemas.openxmlformats.org/presentationml/2006/ole">
            <p:oleObj spid="_x0000_s17421" name="Слайд" r:id="rId4" imgW="3854159" imgH="2891095" progId="PowerPoint.Slide.12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658472" y="0"/>
            <a:ext cx="2729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kern="1800" dirty="0" smtClean="0">
              <a:latin typeface="Times New Roman"/>
              <a:ea typeface="Times New Roman"/>
            </a:endParaRPr>
          </a:p>
          <a:p>
            <a:pPr algn="ctr"/>
            <a:r>
              <a:rPr lang="ru-RU" sz="2400" kern="1800" dirty="0" smtClean="0">
                <a:latin typeface="Times New Roman"/>
                <a:ea typeface="Times New Roman"/>
              </a:rPr>
              <a:t>Игры </a:t>
            </a:r>
            <a:r>
              <a:rPr lang="ru-RU" sz="2400" kern="1800" dirty="0">
                <a:latin typeface="Times New Roman"/>
                <a:ea typeface="Times New Roman"/>
              </a:rPr>
              <a:t>с детьми с  диагнозом «аутизм</a:t>
            </a:r>
            <a:r>
              <a:rPr lang="ru-RU" sz="2400" kern="1800" dirty="0" smtClean="0">
                <a:latin typeface="Times New Roman"/>
                <a:ea typeface="Times New Roman"/>
              </a:rPr>
              <a:t>»: адаптация и социализация ребенка в коллективе детей.</a:t>
            </a:r>
            <a:endParaRPr lang="ru-RU" sz="2400" dirty="0"/>
          </a:p>
        </p:txBody>
      </p:sp>
      <p:pic>
        <p:nvPicPr>
          <p:cNvPr id="9" name="Picture 10" descr="C:\Users\Admin\Desktop\Новая папка (2)\DSCN12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359" y="0"/>
            <a:ext cx="4954113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esktop\Новая папка (2)\PC1708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210" y="3068960"/>
            <a:ext cx="637323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2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1259288"/>
              </p:ext>
            </p:extLst>
          </p:nvPr>
        </p:nvGraphicFramePr>
        <p:xfrm>
          <a:off x="-4362" y="-21037"/>
          <a:ext cx="9148362" cy="6849626"/>
        </p:xfrm>
        <a:graphic>
          <a:graphicData uri="http://schemas.openxmlformats.org/presentationml/2006/ole">
            <p:oleObj spid="_x0000_s18442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870939"/>
              </p:ext>
            </p:extLst>
          </p:nvPr>
        </p:nvGraphicFramePr>
        <p:xfrm>
          <a:off x="8532440" y="0"/>
          <a:ext cx="611560" cy="6858000"/>
        </p:xfrm>
        <a:graphic>
          <a:graphicData uri="http://schemas.openxmlformats.org/presentationml/2006/ole">
            <p:oleObj spid="_x0000_s18443" name="Слайд" r:id="rId4" imgW="3854159" imgH="2891095" progId="PowerPoint.Slide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474345"/>
            <a:ext cx="79208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Обобщающий: </a:t>
            </a:r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ффективность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проведённой работы по повышению профессионализма педагогов, через анализ использования программ, методик и технологий по работе с детьми с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Tx/>
              <a:buChar char="-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птимальность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  нормативной и методической документации, сопровождающей  воспитательно-образовательный процесс </a:t>
            </a:r>
            <a:r>
              <a:rPr lang="ru-RU" sz="25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ДОО;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социализации детей в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обществе: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зменение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и психического состояния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зменение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социума  к  «особенным» детям.</a:t>
            </a:r>
          </a:p>
        </p:txBody>
      </p:sp>
    </p:spTree>
    <p:extLst>
      <p:ext uri="{BB962C8B-B14F-4D97-AF65-F5344CB8AC3E}">
        <p14:creationId xmlns:p14="http://schemas.microsoft.com/office/powerpoint/2010/main" xmlns="" val="10725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9271448"/>
              </p:ext>
            </p:extLst>
          </p:nvPr>
        </p:nvGraphicFramePr>
        <p:xfrm>
          <a:off x="-4362" y="-21037"/>
          <a:ext cx="9148362" cy="6849626"/>
        </p:xfrm>
        <a:graphic>
          <a:graphicData uri="http://schemas.openxmlformats.org/presentationml/2006/ole">
            <p:oleObj spid="_x0000_s19461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17269951"/>
              </p:ext>
            </p:extLst>
          </p:nvPr>
        </p:nvGraphicFramePr>
        <p:xfrm>
          <a:off x="8532440" y="0"/>
          <a:ext cx="611560" cy="6858000"/>
        </p:xfrm>
        <a:graphic>
          <a:graphicData uri="http://schemas.openxmlformats.org/presentationml/2006/ole">
            <p:oleObj spid="_x0000_s19462" name="Слайд" r:id="rId4" imgW="3854159" imgH="2891095" progId="PowerPoint.Slide.12">
              <p:embed/>
            </p:oleObj>
          </a:graphicData>
        </a:graphic>
      </p:graphicFrame>
      <p:pic>
        <p:nvPicPr>
          <p:cNvPr id="19458" name="Picture 2" descr="D:\заставки\фото коллектива и мои\DSC_8070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92" y="1700808"/>
            <a:ext cx="764841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620688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92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1092683"/>
              </p:ext>
            </p:extLst>
          </p:nvPr>
        </p:nvGraphicFramePr>
        <p:xfrm>
          <a:off x="-4362" y="0"/>
          <a:ext cx="9148362" cy="6849626"/>
        </p:xfrm>
        <a:graphic>
          <a:graphicData uri="http://schemas.openxmlformats.org/presentationml/2006/ole">
            <p:oleObj spid="_x0000_s3087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0960747"/>
              </p:ext>
            </p:extLst>
          </p:nvPr>
        </p:nvGraphicFramePr>
        <p:xfrm>
          <a:off x="8532440" y="0"/>
          <a:ext cx="611560" cy="6858000"/>
        </p:xfrm>
        <a:graphic>
          <a:graphicData uri="http://schemas.openxmlformats.org/presentationml/2006/ole">
            <p:oleObj spid="_x0000_s3088" name="Слайд" r:id="rId4" imgW="3854159" imgH="2891095" progId="PowerPoint.Slide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0"/>
            <a:ext cx="74888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(включающее) образование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всем учащимся в полном объеме участвовать в жизни коллектива детского сада, школы, института, в дошкольной и школьной жизни.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(включающее) образование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ресурсами, направленными на стимулирование равноправия обучающихся и их участия во всех делах коллектива.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(включающее) образование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развитие у всех людей способностей, необходимых для общения.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09292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3382443"/>
              </p:ext>
            </p:extLst>
          </p:nvPr>
        </p:nvGraphicFramePr>
        <p:xfrm>
          <a:off x="-4362" y="8374"/>
          <a:ext cx="9148362" cy="6849626"/>
        </p:xfrm>
        <a:graphic>
          <a:graphicData uri="http://schemas.openxmlformats.org/presentationml/2006/ole">
            <p:oleObj spid="_x0000_s4111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95850998"/>
              </p:ext>
            </p:extLst>
          </p:nvPr>
        </p:nvGraphicFramePr>
        <p:xfrm>
          <a:off x="8532440" y="-1"/>
          <a:ext cx="611560" cy="6858001"/>
        </p:xfrm>
        <a:graphic>
          <a:graphicData uri="http://schemas.openxmlformats.org/presentationml/2006/ole">
            <p:oleObj spid="_x0000_s4112" name="Слайд" r:id="rId4" imgW="3854159" imgH="2891095" progId="PowerPoint.Slide.12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9572" y="116632"/>
            <a:ext cx="77048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уровня профессиональной компетентности педагогов, осуществляющих инклюзивное образование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«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вместе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заведующий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МДОБУ «Детский сад № 30»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Говорухина О.Н.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890" y="2492896"/>
            <a:ext cx="3627558" cy="295232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24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9399491"/>
              </p:ext>
            </p:extLst>
          </p:nvPr>
        </p:nvGraphicFramePr>
        <p:xfrm>
          <a:off x="-4362" y="8374"/>
          <a:ext cx="9148362" cy="6849626"/>
        </p:xfrm>
        <a:graphic>
          <a:graphicData uri="http://schemas.openxmlformats.org/presentationml/2006/ole">
            <p:oleObj spid="_x0000_s5132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8477768"/>
              </p:ext>
            </p:extLst>
          </p:nvPr>
        </p:nvGraphicFramePr>
        <p:xfrm>
          <a:off x="8532440" y="0"/>
          <a:ext cx="611560" cy="6858000"/>
        </p:xfrm>
        <a:graphic>
          <a:graphicData uri="http://schemas.openxmlformats.org/presentationml/2006/ole">
            <p:oleObj spid="_x0000_s5133" name="Слайд" r:id="rId4" imgW="3854159" imgH="2891095" progId="PowerPoint.Slide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1"/>
            <a:ext cx="777686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апробация проекта повышения уровня профессиональной компетентности педагогов, осуществляющих инклюзивное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образовательный процесс, обеспечивающий  оптимальные условия для адаптации, социализации, обучения и воспитания «особого» ребёнка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оординация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 специалистов и педагогов ДОУ, создание условий, обеспечивающих  возможность качественного осуществления педагогами экспериментальной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38024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5466350"/>
              </p:ext>
            </p:extLst>
          </p:nvPr>
        </p:nvGraphicFramePr>
        <p:xfrm>
          <a:off x="33823" y="0"/>
          <a:ext cx="9148362" cy="6849626"/>
        </p:xfrm>
        <a:graphic>
          <a:graphicData uri="http://schemas.openxmlformats.org/presentationml/2006/ole">
            <p:oleObj spid="_x0000_s7182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4115242"/>
              </p:ext>
            </p:extLst>
          </p:nvPr>
        </p:nvGraphicFramePr>
        <p:xfrm>
          <a:off x="8538424" y="0"/>
          <a:ext cx="605576" cy="6858000"/>
        </p:xfrm>
        <a:graphic>
          <a:graphicData uri="http://schemas.openxmlformats.org/presentationml/2006/ole">
            <p:oleObj spid="_x0000_s7183" name="Слайд" r:id="rId4" imgW="3854159" imgH="2891095" progId="PowerPoint.Slide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-3182553"/>
            <a:ext cx="7848872" cy="970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925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marL="161925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marL="161925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marL="161925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marL="161925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marL="161925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marL="161925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marL="161925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marL="161925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latin typeface="Times New Roman"/>
                <a:ea typeface="Times New Roman"/>
                <a:cs typeface="Times New Roman"/>
              </a:rPr>
              <a:t>Цель</a:t>
            </a:r>
            <a:r>
              <a:rPr lang="ru-RU" sz="2600" b="1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Создание  условий для повышения уровня профессиональной  компетентности педагогов в работе с детьми, имеющими ограниченные возможности здоровья.</a:t>
            </a:r>
            <a:endParaRPr lang="ru-RU" sz="2600" dirty="0">
              <a:ea typeface="Calibri"/>
              <a:cs typeface="Times New Roman"/>
            </a:endParaRPr>
          </a:p>
          <a:p>
            <a:pPr marL="161925" algn="just"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Задачи :</a:t>
            </a:r>
            <a:endParaRPr lang="ru-RU" sz="26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latin typeface="Times New Roman"/>
                <a:ea typeface="Times New Roman"/>
                <a:cs typeface="Calibri"/>
              </a:rPr>
              <a:t>Познакомить педагогов с понятием и содержанием инклюзивного образования.</a:t>
            </a:r>
            <a:endParaRPr lang="ru-RU" sz="2600" dirty="0"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latin typeface="Times New Roman"/>
                <a:ea typeface="Times New Roman"/>
                <a:cs typeface="Calibri"/>
              </a:rPr>
              <a:t>Изучить опыт работы с детьми с ограниченными возможностями  в других учреждениях</a:t>
            </a:r>
            <a:r>
              <a:rPr lang="ru-RU" sz="2600" dirty="0" smtClean="0">
                <a:latin typeface="Times New Roman"/>
                <a:ea typeface="Times New Roman"/>
                <a:cs typeface="Calibri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latin typeface="Times New Roman"/>
                <a:ea typeface="Times New Roman"/>
                <a:cs typeface="Calibri"/>
              </a:rPr>
              <a:t>Разработать  комплекс совместных мероприятий по распространению перспективного педагогического опыта</a:t>
            </a:r>
            <a:r>
              <a:rPr lang="ru-RU" sz="2600" dirty="0" smtClean="0">
                <a:latin typeface="Times New Roman"/>
                <a:ea typeface="Times New Roman"/>
                <a:cs typeface="Calibri"/>
              </a:rPr>
              <a:t>.</a:t>
            </a:r>
            <a:endParaRPr lang="ru-RU" sz="2600" dirty="0"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4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9958504"/>
              </p:ext>
            </p:extLst>
          </p:nvPr>
        </p:nvGraphicFramePr>
        <p:xfrm>
          <a:off x="-4362" y="8374"/>
          <a:ext cx="9148362" cy="6849626"/>
        </p:xfrm>
        <a:graphic>
          <a:graphicData uri="http://schemas.openxmlformats.org/presentationml/2006/ole">
            <p:oleObj spid="_x0000_s8204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5211019"/>
              </p:ext>
            </p:extLst>
          </p:nvPr>
        </p:nvGraphicFramePr>
        <p:xfrm>
          <a:off x="8505767" y="0"/>
          <a:ext cx="611560" cy="6858000"/>
        </p:xfrm>
        <a:graphic>
          <a:graphicData uri="http://schemas.openxmlformats.org/presentationml/2006/ole">
            <p:oleObj spid="_x0000_s8205" name="Слайд" r:id="rId4" imgW="3854159" imgH="2891095" progId="PowerPoint.Slide.12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68" y="-5474463"/>
            <a:ext cx="7848872" cy="538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600" dirty="0" smtClean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600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600" dirty="0" smtClean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600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600" dirty="0" smtClean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600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600" dirty="0" smtClean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600" dirty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ru-RU" sz="2600" dirty="0" smtClean="0">
              <a:solidFill>
                <a:prstClr val="black"/>
              </a:solidFill>
              <a:latin typeface="Times New Roman"/>
              <a:ea typeface="Times New Roman"/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764704"/>
            <a:ext cx="7704856" cy="4618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Внедрить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образовательный процесс методические разработки по работе с детьми с 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ОВЗ.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Выявить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эффективность программ, методик и технологий в работе с детьми с 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ОВЗ.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  Организовать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осуществить выставочную деятельность по пропаганде новых технологий в образовании детей с нарушениями  зрения и 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речи.</a:t>
            </a:r>
            <a:endParaRPr lang="ru-RU" sz="2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 Опубликовать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практический материал по данной теме на сайте ДОУ.</a:t>
            </a:r>
          </a:p>
        </p:txBody>
      </p:sp>
    </p:spTree>
    <p:extLst>
      <p:ext uri="{BB962C8B-B14F-4D97-AF65-F5344CB8AC3E}">
        <p14:creationId xmlns:p14="http://schemas.microsoft.com/office/powerpoint/2010/main" xmlns="" val="38024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8275506"/>
              </p:ext>
            </p:extLst>
          </p:nvPr>
        </p:nvGraphicFramePr>
        <p:xfrm>
          <a:off x="-4362" y="0"/>
          <a:ext cx="9148362" cy="6849626"/>
        </p:xfrm>
        <a:graphic>
          <a:graphicData uri="http://schemas.openxmlformats.org/presentationml/2006/ole">
            <p:oleObj spid="_x0000_s6156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3103037"/>
              </p:ext>
            </p:extLst>
          </p:nvPr>
        </p:nvGraphicFramePr>
        <p:xfrm>
          <a:off x="8532440" y="0"/>
          <a:ext cx="578903" cy="6858000"/>
        </p:xfrm>
        <a:graphic>
          <a:graphicData uri="http://schemas.openxmlformats.org/presentationml/2006/ole">
            <p:oleObj spid="_x0000_s6157" name="Слайд" r:id="rId4" imgW="3854159" imgH="2891095" progId="PowerPoint.Slide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0"/>
            <a:ext cx="7848872" cy="6927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Научно-методическая обеспеченность проекта: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Calibri"/>
              </a:rPr>
              <a:t>Конституция Российской 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Федерации;</a:t>
            </a:r>
            <a:endParaRPr lang="ru-RU" sz="2400" dirty="0"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Calibri"/>
              </a:rPr>
              <a:t>Закон 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«</a:t>
            </a:r>
            <a:r>
              <a:rPr lang="ru-RU" sz="2400" dirty="0">
                <a:latin typeface="Times New Roman"/>
                <a:ea typeface="Times New Roman"/>
                <a:cs typeface="Calibri"/>
              </a:rPr>
              <a:t>Об 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образовании 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в Российской Федерации»; </a:t>
            </a:r>
            <a:endParaRPr lang="ru-RU" sz="2400" dirty="0"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Calibri"/>
              </a:rPr>
              <a:t>Федеральный закон «О социальной защите инвалидов в Российской Федерации» от 24 ноября 1995 г. № 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181-Ф;</a:t>
            </a:r>
            <a:endParaRPr lang="ru-RU" sz="2400" dirty="0"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Calibri"/>
              </a:rPr>
              <a:t>Протокол № 1 к Европейской Конвенции о защите прав человека и основных 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свобод;</a:t>
            </a:r>
            <a:endParaRPr lang="ru-RU" sz="2400" dirty="0"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Calibri"/>
              </a:rPr>
              <a:t>Конвенция ООН о правах 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ребенка;</a:t>
            </a:r>
            <a:endParaRPr lang="ru-RU" sz="2400" dirty="0"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Times New Roman"/>
                <a:cs typeface="Calibri"/>
              </a:rPr>
              <a:t>Конвенция о правах инвалидов, Генеральная Ассамблея ООН, 2006 г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.;</a:t>
            </a:r>
            <a:endParaRPr lang="ru-RU" sz="2400" dirty="0">
              <a:ea typeface="Times New Roman"/>
              <a:cs typeface="Calibri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dirty="0" smtClean="0">
                <a:latin typeface="Times New Roman"/>
                <a:ea typeface="Times New Roman"/>
                <a:cs typeface="Calibri"/>
              </a:rPr>
              <a:t>Федеральный государственный образовательный стандарт </a:t>
            </a:r>
            <a:r>
              <a:rPr lang="ru-RU" sz="2400" dirty="0">
                <a:latin typeface="Times New Roman"/>
                <a:ea typeface="Times New Roman"/>
                <a:cs typeface="Calibri"/>
              </a:rPr>
              <a:t>дошкольного </a:t>
            </a:r>
            <a:r>
              <a:rPr lang="ru-RU" sz="2400" dirty="0" smtClean="0">
                <a:latin typeface="Times New Roman"/>
                <a:ea typeface="Times New Roman"/>
                <a:cs typeface="Calibri"/>
              </a:rPr>
              <a:t>образования.</a:t>
            </a:r>
            <a:endParaRPr lang="ru-RU" sz="2400" dirty="0"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4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5297687"/>
              </p:ext>
            </p:extLst>
          </p:nvPr>
        </p:nvGraphicFramePr>
        <p:xfrm>
          <a:off x="7707" y="-4869"/>
          <a:ext cx="9148362" cy="6849626"/>
        </p:xfrm>
        <a:graphic>
          <a:graphicData uri="http://schemas.openxmlformats.org/presentationml/2006/ole">
            <p:oleObj spid="_x0000_s9230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3103037"/>
              </p:ext>
            </p:extLst>
          </p:nvPr>
        </p:nvGraphicFramePr>
        <p:xfrm>
          <a:off x="8532440" y="0"/>
          <a:ext cx="578903" cy="6858000"/>
        </p:xfrm>
        <a:graphic>
          <a:graphicData uri="http://schemas.openxmlformats.org/presentationml/2006/ole">
            <p:oleObj spid="_x0000_s9231" name="Слайд" r:id="rId4" imgW="3854159" imgH="2891095" progId="PowerPoint.Slide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0"/>
            <a:ext cx="7776864" cy="676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latin typeface="Times New Roman"/>
                <a:ea typeface="Times New Roman"/>
                <a:cs typeface="Times New Roman"/>
              </a:rPr>
              <a:t>Прогноз </a:t>
            </a:r>
            <a:r>
              <a:rPr lang="ru-RU" sz="2600" b="1" dirty="0">
                <a:latin typeface="Times New Roman"/>
                <a:ea typeface="Times New Roman"/>
                <a:cs typeface="Times New Roman"/>
              </a:rPr>
              <a:t>возможных негативных </a:t>
            </a:r>
            <a:r>
              <a:rPr lang="ru-RU" sz="2600" b="1" dirty="0" smtClean="0">
                <a:latin typeface="Times New Roman"/>
                <a:ea typeface="Times New Roman"/>
                <a:cs typeface="Times New Roman"/>
              </a:rPr>
              <a:t>последствий</a:t>
            </a:r>
            <a:endParaRPr lang="ru-RU" sz="26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Возникновение сопротивления новому, на преодоление которому потребуются какие-либо дополнительные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ресурсы.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Возникновение внутренних и внешних конфликтов между педагогом и воспитанником, педагогом и родителем, коллектива родителей обычных детей и родителем «особого» ребёнка   в виду вмешательства в проблему «особого»  ребёнка.</a:t>
            </a:r>
            <a:endParaRPr lang="ru-RU" sz="2400" dirty="0">
              <a:ea typeface="Calibri"/>
              <a:cs typeface="Times New Roman"/>
            </a:endParaRPr>
          </a:p>
          <a:p>
            <a:pPr lvl="0" algn="just">
              <a:spcAft>
                <a:spcPts val="1000"/>
              </a:spcAft>
            </a:pPr>
            <a:r>
              <a:rPr lang="ru-RU" sz="26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Способы </a:t>
            </a:r>
            <a:r>
              <a:rPr lang="ru-RU" sz="26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коррекции</a:t>
            </a:r>
            <a:endParaRPr lang="ru-RU" sz="2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Своевременное принятие управленческих решений на основе  текущего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мониторинга.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Проведение информационно-разъяснительной работы среди родителей, педагогов о преимуществе данной системе сопровождения ребёнка.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4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Объект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3721833"/>
              </p:ext>
            </p:extLst>
          </p:nvPr>
        </p:nvGraphicFramePr>
        <p:xfrm>
          <a:off x="18661" y="-27891"/>
          <a:ext cx="9148362" cy="6849626"/>
        </p:xfrm>
        <a:graphic>
          <a:graphicData uri="http://schemas.openxmlformats.org/presentationml/2006/ole">
            <p:oleObj spid="_x0000_s10258" name="Слайд" r:id="rId3" imgW="3854159" imgH="2891095" progId="PowerPoint.Slide.12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834970"/>
              </p:ext>
            </p:extLst>
          </p:nvPr>
        </p:nvGraphicFramePr>
        <p:xfrm>
          <a:off x="8568141" y="0"/>
          <a:ext cx="575860" cy="6858000"/>
        </p:xfrm>
        <a:graphic>
          <a:graphicData uri="http://schemas.openxmlformats.org/presentationml/2006/ole">
            <p:oleObj spid="_x0000_s10259" name="Слайд" r:id="rId4" imgW="3854159" imgH="2891095" progId="PowerPoint.Slide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4176" y="33322"/>
            <a:ext cx="7776864" cy="126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600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26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144634"/>
            <a:ext cx="463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/>
                <a:ea typeface="Calibri"/>
              </a:rPr>
              <a:t>Этапы </a:t>
            </a:r>
            <a:r>
              <a:rPr lang="ru-RU" sz="2800" b="1" dirty="0">
                <a:latin typeface="Times New Roman"/>
                <a:ea typeface="Calibri"/>
              </a:rPr>
              <a:t>проведения проекта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834647"/>
            <a:ext cx="7416824" cy="542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-17780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Подготовительный </a:t>
            </a:r>
            <a:r>
              <a:rPr lang="ru-RU" sz="2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этап: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сентябрь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2012 г. – август 2013 г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tabLst>
                <a:tab pos="-17780" algn="l"/>
              </a:tabLst>
            </a:pPr>
            <a:r>
              <a:rPr lang="ru-RU" sz="26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Функции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диагностическая, проектировочная, 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tabLst>
                <a:tab pos="-17780" algn="l"/>
              </a:tabLst>
            </a:pP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организационная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1755">
              <a:lnSpc>
                <a:spcPct val="115000"/>
              </a:lnSpc>
              <a:spcAft>
                <a:spcPts val="1000"/>
              </a:spcAft>
              <a:tabLst>
                <a:tab pos="-17780" algn="l"/>
              </a:tabLs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2. </a:t>
            </a:r>
            <a:r>
              <a:rPr lang="ru-RU" sz="2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Практический: 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сентябрь 2013 г.  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август  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2014 г.</a:t>
            </a:r>
          </a:p>
          <a:p>
            <a:pPr marL="71755">
              <a:lnSpc>
                <a:spcPct val="115000"/>
              </a:lnSpc>
              <a:spcAft>
                <a:spcPts val="1000"/>
              </a:spcAft>
              <a:tabLst>
                <a:tab pos="-17780" algn="l"/>
              </a:tabLst>
            </a:pPr>
            <a:r>
              <a:rPr lang="ru-RU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Функция: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1755">
              <a:lnSpc>
                <a:spcPct val="115000"/>
              </a:lnSpc>
              <a:spcAft>
                <a:spcPts val="1000"/>
              </a:spcAft>
              <a:tabLst>
                <a:tab pos="-17780" algn="l"/>
              </a:tabLst>
            </a:pP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3. </a:t>
            </a:r>
            <a:r>
              <a:rPr lang="ru-RU" sz="2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Обобщающий</a:t>
            </a:r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сентябрь 2014 г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– май 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2015</a:t>
            </a:r>
            <a:r>
              <a:rPr lang="ru-RU" sz="2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г.</a:t>
            </a:r>
          </a:p>
          <a:p>
            <a:pPr marL="71755">
              <a:lnSpc>
                <a:spcPct val="115000"/>
              </a:lnSpc>
              <a:spcAft>
                <a:spcPts val="1000"/>
              </a:spcAft>
              <a:tabLst>
                <a:tab pos="-17780" algn="l"/>
              </a:tabLst>
            </a:pP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аналитическая,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контрольно-коррекционная.</a:t>
            </a:r>
            <a:endParaRPr lang="ru-RU" sz="2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4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514</Words>
  <Application>Microsoft Office PowerPoint</Application>
  <PresentationFormat>Экран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DOLGIH</cp:lastModifiedBy>
  <cp:revision>15</cp:revision>
  <dcterms:created xsi:type="dcterms:W3CDTF">2014-12-17T04:52:09Z</dcterms:created>
  <dcterms:modified xsi:type="dcterms:W3CDTF">2015-10-26T08:38:23Z</dcterms:modified>
</cp:coreProperties>
</file>