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9" r:id="rId3"/>
    <p:sldId id="257" r:id="rId4"/>
    <p:sldId id="280" r:id="rId5"/>
    <p:sldId id="265" r:id="rId6"/>
    <p:sldId id="266" r:id="rId7"/>
    <p:sldId id="273" r:id="rId8"/>
    <p:sldId id="258" r:id="rId9"/>
    <p:sldId id="274" r:id="rId10"/>
    <p:sldId id="278" r:id="rId11"/>
    <p:sldId id="276" r:id="rId12"/>
    <p:sldId id="277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941" autoAdjust="0"/>
    <p:restoredTop sz="94590" autoAdjust="0"/>
  </p:normalViewPr>
  <p:slideViewPr>
    <p:cSldViewPr>
      <p:cViewPr varScale="1">
        <p:scale>
          <a:sx n="88" d="100"/>
          <a:sy n="88" d="100"/>
        </p:scale>
        <p:origin x="-15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F8A837-ECE2-4C7A-8D17-BB10F2E15879}" type="doc">
      <dgm:prSet loTypeId="urn:microsoft.com/office/officeart/2005/8/layout/venn1" loCatId="relationship" qsTypeId="urn:microsoft.com/office/officeart/2005/8/quickstyle/simple1" qsCatId="simple" csTypeId="urn:microsoft.com/office/officeart/2005/8/colors/accent0_3" csCatId="mainScheme" phldr="1"/>
      <dgm:spPr/>
    </dgm:pt>
    <dgm:pt modelId="{E0E6324D-93C4-4020-A26A-CA8C8D295307}">
      <dgm:prSet phldrT="[Текст]" custT="1"/>
      <dgm:spPr/>
      <dgm:t>
        <a:bodyPr/>
        <a:lstStyle/>
        <a:p>
          <a:r>
            <a:rPr lang="ru-RU" sz="10000" b="1" dirty="0" smtClean="0">
              <a:latin typeface="Times New Roman" pitchFamily="18" charset="0"/>
              <a:cs typeface="Times New Roman" pitchFamily="18" charset="0"/>
            </a:rPr>
            <a:t>ОВЗ</a:t>
          </a:r>
          <a:endParaRPr lang="ru-RU" sz="10000" b="1" dirty="0">
            <a:latin typeface="Times New Roman" pitchFamily="18" charset="0"/>
            <a:cs typeface="Times New Roman" pitchFamily="18" charset="0"/>
          </a:endParaRPr>
        </a:p>
      </dgm:t>
    </dgm:pt>
    <dgm:pt modelId="{7FBF101B-9EDF-4862-9D8F-89253A9F6BAE}" type="parTrans" cxnId="{0E385649-1072-41AB-9E54-7E214B9E25E4}">
      <dgm:prSet/>
      <dgm:spPr/>
      <dgm:t>
        <a:bodyPr/>
        <a:lstStyle/>
        <a:p>
          <a:endParaRPr lang="ru-RU"/>
        </a:p>
      </dgm:t>
    </dgm:pt>
    <dgm:pt modelId="{C0D6C447-E6DD-42EF-B2E2-93E939DF0A84}" type="sibTrans" cxnId="{0E385649-1072-41AB-9E54-7E214B9E25E4}">
      <dgm:prSet/>
      <dgm:spPr/>
      <dgm:t>
        <a:bodyPr/>
        <a:lstStyle/>
        <a:p>
          <a:endParaRPr lang="ru-RU"/>
        </a:p>
      </dgm:t>
    </dgm:pt>
    <dgm:pt modelId="{74D92E4F-0F14-46D0-90D4-45E20BC7D6C5}">
      <dgm:prSet phldrT="[Текст]" custT="1"/>
      <dgm:spPr/>
      <dgm:t>
        <a:bodyPr/>
        <a:lstStyle/>
        <a:p>
          <a:r>
            <a:rPr lang="ru-RU" sz="5000" b="1" dirty="0" smtClean="0">
              <a:latin typeface="Times New Roman" pitchFamily="18" charset="0"/>
              <a:cs typeface="Times New Roman" pitchFamily="18" charset="0"/>
            </a:rPr>
            <a:t>Инвалид </a:t>
          </a:r>
          <a:endParaRPr lang="ru-RU" sz="5000" b="1" dirty="0">
            <a:latin typeface="Times New Roman" pitchFamily="18" charset="0"/>
            <a:cs typeface="Times New Roman" pitchFamily="18" charset="0"/>
          </a:endParaRPr>
        </a:p>
      </dgm:t>
    </dgm:pt>
    <dgm:pt modelId="{92EAF14A-7731-49CC-A317-407289A9E2A4}" type="parTrans" cxnId="{5F5FFA7E-60B5-4F86-ADBC-ACECBD119D51}">
      <dgm:prSet/>
      <dgm:spPr/>
      <dgm:t>
        <a:bodyPr/>
        <a:lstStyle/>
        <a:p>
          <a:endParaRPr lang="ru-RU"/>
        </a:p>
      </dgm:t>
    </dgm:pt>
    <dgm:pt modelId="{441C0F6F-16B7-43D7-81B0-B3C1CE52D64C}" type="sibTrans" cxnId="{5F5FFA7E-60B5-4F86-ADBC-ACECBD119D51}">
      <dgm:prSet/>
      <dgm:spPr/>
      <dgm:t>
        <a:bodyPr/>
        <a:lstStyle/>
        <a:p>
          <a:endParaRPr lang="ru-RU"/>
        </a:p>
      </dgm:t>
    </dgm:pt>
    <dgm:pt modelId="{517F76F6-9837-49A8-BAC6-D947004B5D8C}" type="pres">
      <dgm:prSet presAssocID="{40F8A837-ECE2-4C7A-8D17-BB10F2E15879}" presName="compositeShape" presStyleCnt="0">
        <dgm:presLayoutVars>
          <dgm:chMax val="7"/>
          <dgm:dir/>
          <dgm:resizeHandles val="exact"/>
        </dgm:presLayoutVars>
      </dgm:prSet>
      <dgm:spPr/>
    </dgm:pt>
    <dgm:pt modelId="{79E7E19E-23A6-4A92-AD66-C3EF31D0B506}" type="pres">
      <dgm:prSet presAssocID="{E0E6324D-93C4-4020-A26A-CA8C8D295307}" presName="circ1" presStyleLbl="vennNode1" presStyleIdx="0" presStyleCnt="2"/>
      <dgm:spPr/>
      <dgm:t>
        <a:bodyPr/>
        <a:lstStyle/>
        <a:p>
          <a:endParaRPr lang="ru-RU"/>
        </a:p>
      </dgm:t>
    </dgm:pt>
    <dgm:pt modelId="{6AA0E2F9-4AAD-46A4-828B-46542E8AC7D8}" type="pres">
      <dgm:prSet presAssocID="{E0E6324D-93C4-4020-A26A-CA8C8D29530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FBC7C-36B9-4600-8A01-248D6D3A8333}" type="pres">
      <dgm:prSet presAssocID="{74D92E4F-0F14-46D0-90D4-45E20BC7D6C5}" presName="circ2" presStyleLbl="vennNode1" presStyleIdx="1" presStyleCnt="2"/>
      <dgm:spPr/>
      <dgm:t>
        <a:bodyPr/>
        <a:lstStyle/>
        <a:p>
          <a:endParaRPr lang="ru-RU"/>
        </a:p>
      </dgm:t>
    </dgm:pt>
    <dgm:pt modelId="{9403C0A1-7B8A-4E07-9CD2-40189781AAFB}" type="pres">
      <dgm:prSet presAssocID="{74D92E4F-0F14-46D0-90D4-45E20BC7D6C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43B525-FEF3-4C72-A76E-F92F9F4ECAD5}" type="presOf" srcId="{74D92E4F-0F14-46D0-90D4-45E20BC7D6C5}" destId="{1D5FBC7C-36B9-4600-8A01-248D6D3A8333}" srcOrd="0" destOrd="0" presId="urn:microsoft.com/office/officeart/2005/8/layout/venn1"/>
    <dgm:cxn modelId="{0E385649-1072-41AB-9E54-7E214B9E25E4}" srcId="{40F8A837-ECE2-4C7A-8D17-BB10F2E15879}" destId="{E0E6324D-93C4-4020-A26A-CA8C8D295307}" srcOrd="0" destOrd="0" parTransId="{7FBF101B-9EDF-4862-9D8F-89253A9F6BAE}" sibTransId="{C0D6C447-E6DD-42EF-B2E2-93E939DF0A84}"/>
    <dgm:cxn modelId="{5F5FFA7E-60B5-4F86-ADBC-ACECBD119D51}" srcId="{40F8A837-ECE2-4C7A-8D17-BB10F2E15879}" destId="{74D92E4F-0F14-46D0-90D4-45E20BC7D6C5}" srcOrd="1" destOrd="0" parTransId="{92EAF14A-7731-49CC-A317-407289A9E2A4}" sibTransId="{441C0F6F-16B7-43D7-81B0-B3C1CE52D64C}"/>
    <dgm:cxn modelId="{1956D20A-B73D-48E3-B0EA-AC6AA68EF443}" type="presOf" srcId="{74D92E4F-0F14-46D0-90D4-45E20BC7D6C5}" destId="{9403C0A1-7B8A-4E07-9CD2-40189781AAFB}" srcOrd="1" destOrd="0" presId="urn:microsoft.com/office/officeart/2005/8/layout/venn1"/>
    <dgm:cxn modelId="{732E10E0-78AB-4DC4-B6A9-4FDBB926727E}" type="presOf" srcId="{E0E6324D-93C4-4020-A26A-CA8C8D295307}" destId="{79E7E19E-23A6-4A92-AD66-C3EF31D0B506}" srcOrd="0" destOrd="0" presId="urn:microsoft.com/office/officeart/2005/8/layout/venn1"/>
    <dgm:cxn modelId="{3BEAE3AB-5451-4BB5-A354-7F9C1B398701}" type="presOf" srcId="{40F8A837-ECE2-4C7A-8D17-BB10F2E15879}" destId="{517F76F6-9837-49A8-BAC6-D947004B5D8C}" srcOrd="0" destOrd="0" presId="urn:microsoft.com/office/officeart/2005/8/layout/venn1"/>
    <dgm:cxn modelId="{4F534583-36CE-4FCD-A293-0B14B96DBA75}" type="presOf" srcId="{E0E6324D-93C4-4020-A26A-CA8C8D295307}" destId="{6AA0E2F9-4AAD-46A4-828B-46542E8AC7D8}" srcOrd="1" destOrd="0" presId="urn:microsoft.com/office/officeart/2005/8/layout/venn1"/>
    <dgm:cxn modelId="{18373AE7-616B-40DD-BBE6-91658E3CB964}" type="presParOf" srcId="{517F76F6-9837-49A8-BAC6-D947004B5D8C}" destId="{79E7E19E-23A6-4A92-AD66-C3EF31D0B506}" srcOrd="0" destOrd="0" presId="urn:microsoft.com/office/officeart/2005/8/layout/venn1"/>
    <dgm:cxn modelId="{C8DE027A-8D21-4D5E-B7A6-79230EC7FCE9}" type="presParOf" srcId="{517F76F6-9837-49A8-BAC6-D947004B5D8C}" destId="{6AA0E2F9-4AAD-46A4-828B-46542E8AC7D8}" srcOrd="1" destOrd="0" presId="urn:microsoft.com/office/officeart/2005/8/layout/venn1"/>
    <dgm:cxn modelId="{AE14C54F-4B09-4F81-9730-EE2140D9A6A0}" type="presParOf" srcId="{517F76F6-9837-49A8-BAC6-D947004B5D8C}" destId="{1D5FBC7C-36B9-4600-8A01-248D6D3A8333}" srcOrd="2" destOrd="0" presId="urn:microsoft.com/office/officeart/2005/8/layout/venn1"/>
    <dgm:cxn modelId="{92FF316A-A94F-4B41-9FDE-8457F285C25F}" type="presParOf" srcId="{517F76F6-9837-49A8-BAC6-D947004B5D8C}" destId="{9403C0A1-7B8A-4E07-9CD2-40189781AAFB}" srcOrd="3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E7E19E-23A6-4A92-AD66-C3EF31D0B506}">
      <dsp:nvSpPr>
        <dsp:cNvPr id="0" name=""/>
        <dsp:cNvSpPr/>
      </dsp:nvSpPr>
      <dsp:spPr>
        <a:xfrm>
          <a:off x="188173" y="395925"/>
          <a:ext cx="4641615" cy="464161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0" b="1" kern="1200" dirty="0" smtClean="0">
              <a:latin typeface="Times New Roman" pitchFamily="18" charset="0"/>
              <a:cs typeface="Times New Roman" pitchFamily="18" charset="0"/>
            </a:rPr>
            <a:t>ОВЗ</a:t>
          </a:r>
          <a:endParaRPr lang="ru-RU" sz="10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36327" y="943271"/>
        <a:ext cx="2676247" cy="3546923"/>
      </dsp:txXfrm>
    </dsp:sp>
    <dsp:sp modelId="{1D5FBC7C-36B9-4600-8A01-248D6D3A8333}">
      <dsp:nvSpPr>
        <dsp:cNvPr id="0" name=""/>
        <dsp:cNvSpPr/>
      </dsp:nvSpPr>
      <dsp:spPr>
        <a:xfrm>
          <a:off x="3533482" y="395925"/>
          <a:ext cx="4641615" cy="464161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dirty="0" smtClean="0">
              <a:latin typeface="Times New Roman" pitchFamily="18" charset="0"/>
              <a:cs typeface="Times New Roman" pitchFamily="18" charset="0"/>
            </a:rPr>
            <a:t>Инвалид </a:t>
          </a:r>
          <a:endParaRPr lang="ru-RU" sz="5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50697" y="943271"/>
        <a:ext cx="2676247" cy="3546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155B7-DA45-41DE-9E1F-8039CF944C31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7C4F7-7483-4E88-85A5-BB3680D779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04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C4F7-7483-4E88-85A5-BB3680D7795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75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C4F7-7483-4E88-85A5-BB3680D7795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7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C4F7-7483-4E88-85A5-BB3680D7795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75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44F10-DEAF-47FF-B52A-D6B8B5FBF148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273-&#1092;&#1079;.&#1088;&#1092;/zakonodatelstvo/federalnyy-zakon-ot-29-dekabrya-2012-g-no-273-fz-ob-obrazovanii-v-r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273-&#1092;&#1079;.&#1088;&#1092;/zakonodatelstvo/federalnyy-zakon-ot-29-dekabrya-2012-g-no-273-fz-ob-obrazovanii-v-r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4632" cy="3168351"/>
          </a:xfrm>
        </p:spPr>
        <p:txBody>
          <a:bodyPr>
            <a:normAutofit/>
          </a:bodyPr>
          <a:lstStyle/>
          <a:p>
            <a:r>
              <a:rPr lang="ru-RU" b="1" dirty="0" smtClean="0"/>
              <a:t>Инклюзивное образование: понятие, принципы, возможности организации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3968" y="5085184"/>
            <a:ext cx="4392488" cy="122413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МДОАУ «Детский сад комбинированного вида №4»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Ильина О.В.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157192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57200" y="692696"/>
          <a:ext cx="8363272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организации ДО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864095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Интегративное образование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88840"/>
            <a:ext cx="3898776" cy="4392488"/>
          </a:xfrm>
        </p:spPr>
        <p:txBody>
          <a:bodyPr>
            <a:normAutofit fontScale="25000" lnSpcReduction="20000"/>
          </a:bodyPr>
          <a:lstStyle/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ДОУ компенсирующего и комбинированного вида. </a:t>
            </a: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Центры </a:t>
            </a:r>
            <a:r>
              <a:rPr lang="ru-RU" sz="8800" dirty="0" err="1" smtClean="0">
                <a:latin typeface="Times New Roman" pitchFamily="18" charset="0"/>
                <a:cs typeface="Times New Roman" pitchFamily="18" charset="0"/>
              </a:rPr>
              <a:t>медико-психолого-педагогической</a:t>
            </a: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 поддержки </a:t>
            </a: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Группы кратковременного пребывания детей.</a:t>
            </a: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Консультативный пункт</a:t>
            </a: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Служба ранней помощи</a:t>
            </a:r>
          </a:p>
          <a:p>
            <a:r>
              <a:rPr lang="ru-RU" sz="8800" dirty="0" err="1" smtClean="0">
                <a:latin typeface="Times New Roman" pitchFamily="18" charset="0"/>
                <a:cs typeface="Times New Roman" pitchFamily="18" charset="0"/>
              </a:rPr>
              <a:t>Лекотеки</a:t>
            </a:r>
            <a:endParaRPr lang="ru-RU" sz="8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группа «Особый ребенок» 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93610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8023" y="1988840"/>
            <a:ext cx="3898777" cy="46805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Детские сады компенсирующего вида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Детские сады комбинированного вида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Детские сады, в которых созданы службы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Лекотека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Службы ранней помощи, Консультативный пункт) .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Массовые детские сады с группами кратковременного пребывания: «Особый ребенок»,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Массовые детские сады, в которых создаются инклюзивные группы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на базе сада дополнительных образовательных услуг</a:t>
            </a:r>
          </a:p>
          <a:p>
            <a:pPr lvl="0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96044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естественное продолжение программы интегрированного образования с учетом созданных условий;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следующий шаг в развитии образования не только детей с ОВЗ, но и всей образовательной системы.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33" r="83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5478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4632" cy="172819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Инклюзивное образование: понятие, принципы, возможности организации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3968" y="2204864"/>
            <a:ext cx="4392488" cy="46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Пусть нет у меня ног,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чувства же остались,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видеть не могу,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думаю все время,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слышу я совсем,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я хочу общаться,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почему же люди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видят моей пользы,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знают моих мыслей,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Общаться не хотят.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Ведь я способна думать,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Совсем как остальные,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том, что окружает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Меня и всех других.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Корали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Северс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14 лет, 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Соединенное Королевство.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276872"/>
            <a:ext cx="3816424" cy="280831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5157192"/>
            <a:ext cx="396044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«Поддержите меня… ведь вы можете сделать это!» </a:t>
            </a:r>
          </a:p>
          <a:p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Бисмарк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Бенавидес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13 лет, Никарагуа.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4000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 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8"/>
            <a:ext cx="7704856" cy="5688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Инклюзивное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(франц. inclusif - включающий в себя, от лат. include - заключаю, включаю) или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включенное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образование - термин, используемый для описания процесса обучения детей с особыми потребностями в образовательных учреждениях.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Инклюзивное образование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процесс развития общего образования, который подразумевает доступность образования для всех, в плане приспособления к различным нуждам всех детей, что обеспечивает доступ к образованию для детей с особыми потребностями.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4632" cy="5904655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закон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 (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пп.1 п.5 ст.5</a:t>
            </a:r>
            <a:r>
              <a:rPr lang="ru-RU" sz="2700" dirty="0" smtClean="0"/>
              <a:t>)</a:t>
            </a:r>
            <a:br>
              <a:rPr lang="ru-RU" sz="27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700" dirty="0" smtClean="0"/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создаются необходимые условия для получения без дискриминации качественного образования лицами с ограниченными возможностями здоровья,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лиц, в том числе посредством организации инклюзивного образования лиц с ограниченными возможностями здоровья;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Различная  организация  системы образования: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492896"/>
            <a:ext cx="4040188" cy="639762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Стандартное образование</a:t>
            </a:r>
            <a:endParaRPr lang="ru-RU" sz="3200" b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3068960"/>
            <a:ext cx="2047875" cy="135255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29110" y="1916832"/>
            <a:ext cx="2817639" cy="639762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Специальное образование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2996952"/>
            <a:ext cx="2047875" cy="1352550"/>
          </a:xfrm>
        </p:spPr>
      </p:pic>
      <p:sp>
        <p:nvSpPr>
          <p:cNvPr id="9" name="Прямоугольник 8"/>
          <p:cNvSpPr/>
          <p:nvPr/>
        </p:nvSpPr>
        <p:spPr>
          <a:xfrm>
            <a:off x="323528" y="4581128"/>
            <a:ext cx="41044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"Обычный" ребенок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Круглые колышки для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круглых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отверстий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Обычные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Обычные образовательные учреждения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4396462"/>
            <a:ext cx="42484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Система остается неизменной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Ребенок либо адаптируется к     системе,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становится для нее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неприемлемым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Специальные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Специальные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89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4040188" cy="639762"/>
          </a:xfrm>
        </p:spPr>
        <p:txBody>
          <a:bodyPr>
            <a:noAutofit/>
          </a:bodyPr>
          <a:lstStyle/>
          <a:p>
            <a:endParaRPr lang="ru-RU" sz="3200" b="0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Интегрированное </a:t>
            </a:r>
            <a:r>
              <a:rPr lang="ru-RU" sz="32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268760"/>
            <a:ext cx="4680520" cy="101492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8104" y="0"/>
            <a:ext cx="3245024" cy="1548482"/>
          </a:xfrm>
        </p:spPr>
        <p:txBody>
          <a:bodyPr>
            <a:normAutofit lnSpcReduction="10000"/>
          </a:bodyPr>
          <a:lstStyle/>
          <a:p>
            <a:endParaRPr lang="ru-RU" sz="3200" b="0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Инклюзивное </a:t>
            </a:r>
            <a:r>
              <a:rPr lang="ru-RU" sz="32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endParaRPr lang="ru-RU" sz="32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1052737"/>
            <a:ext cx="2520280" cy="1368152"/>
          </a:xfrm>
        </p:spPr>
      </p:pic>
      <p:sp>
        <p:nvSpPr>
          <p:cNvPr id="9" name="Прямоугольник 8"/>
          <p:cNvSpPr/>
          <p:nvPr/>
        </p:nvSpPr>
        <p:spPr>
          <a:xfrm>
            <a:off x="493803" y="2636913"/>
            <a:ext cx="357414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 smtClean="0"/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Адаптация ребенка к требованиям системы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Превращение квадратных колышков в круглые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остается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неизменной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либо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адаптируется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становится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неприемлемым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2492896"/>
            <a:ext cx="45940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Особый ребенок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Квадратные колышки для    квадратных отверстий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дети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разные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дети могут учиться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разные способности, различные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этнические группы, разный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рост,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возраст, происхождение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Адаптация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системы к потребностям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Обучение детей с ОВЗ с поддержкой и по АОП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3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4705"/>
            <a:ext cx="4040188" cy="86409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Создание дополнительных специальных условий для детей с ОВЗ в отдельных коррекционных классах и группах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720079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ИНКЛЮЗИЯ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3" y="2174875"/>
            <a:ext cx="4186808" cy="3951288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Включение ребенка с ОВЗ в массовые классы, группы при совместном обучении и воспитании детей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Принципы дошкольного инклюзивного образования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Принцип индивидуального подхода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173506"/>
            <a:ext cx="8280920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Принцип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поддержки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самостоятельной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ребенка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708920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активного включения в образовательный      процесс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всех его участников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501008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 междисциплинарного подхода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3933056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вариативности в организации процессов обучения и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воспитания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905599"/>
            <a:ext cx="8280920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Принцип партнерского взаимодействия с семьей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5172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 динамического развития образовательной модели детского сада.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216023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 с ОВЗ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114800" cy="420933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закон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п. 16 ст. 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части 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6 ст. 41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ст. 79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 (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360039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Дети-инвалиды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99993" y="1844824"/>
            <a:ext cx="4186808" cy="428133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закон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 (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части 10, 11 ст.66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 (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п.22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527</Words>
  <Application>Microsoft Office PowerPoint</Application>
  <PresentationFormat>Экран (4:3)</PresentationFormat>
  <Paragraphs>92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Инклюзивное образование: понятие, принципы, возможности организации</vt:lpstr>
      <vt:lpstr>Инклюзивное образование: понятие, принципы, возможности организации</vt:lpstr>
      <vt:lpstr>Инклюзивное образование </vt:lpstr>
      <vt:lpstr>Федеральный закон «Об образовании в Российской Федерации» (пп.1 п.5 ст.5) 1) создаются необходимые условия для получения без дискриминации качественного образования лицами с ограниченными возможностями здоровья,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лиц, в том числе посредством организации инклюзивного образования лиц с ограниченными возможностями здоровья; </vt:lpstr>
      <vt:lpstr>Различная  организация  системы образования:</vt:lpstr>
      <vt:lpstr>Слайд 6</vt:lpstr>
      <vt:lpstr>Слайд 7</vt:lpstr>
      <vt:lpstr>Принципы дошкольного инклюзивного образования</vt:lpstr>
      <vt:lpstr>Слайд 9</vt:lpstr>
      <vt:lpstr>Слайд 10</vt:lpstr>
      <vt:lpstr>Формы организации ДО</vt:lpstr>
      <vt:lpstr> Инклюзивное образование – естественное продолжение программы интегрированного образования с учетом созданных условий;  следующий шаг в развитии образования не только детей с ОВЗ, но и всей образовательной системы.  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инклюзивного образования в дошкольном учреждении</dc:title>
  <dc:creator>dom</dc:creator>
  <cp:lastModifiedBy>DOLGIH</cp:lastModifiedBy>
  <cp:revision>81</cp:revision>
  <dcterms:created xsi:type="dcterms:W3CDTF">2012-12-04T07:19:19Z</dcterms:created>
  <dcterms:modified xsi:type="dcterms:W3CDTF">2015-10-26T09:03:06Z</dcterms:modified>
</cp:coreProperties>
</file>