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6" r:id="rId6"/>
    <p:sldId id="262" r:id="rId7"/>
    <p:sldId id="263" r:id="rId8"/>
    <p:sldId id="264" r:id="rId9"/>
    <p:sldId id="265" r:id="rId10"/>
    <p:sldId id="271" r:id="rId11"/>
    <p:sldId id="279" r:id="rId12"/>
    <p:sldId id="280" r:id="rId13"/>
    <p:sldId id="28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F564963-2727-46B8-8FDF-CF8BA7D2E3B5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0F01AD1-F971-4156-8942-A2DE21FD1E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273-&#1092;&#1079;.&#1088;&#1092;/zakonodatelstvo/federalnyy-zakon-ot-29-dekabrya-2012-g-no-273-fz-ob-obrazovanii-v-rf" TargetMode="External"/><Relationship Id="rId2" Type="http://schemas.openxmlformats.org/officeDocument/2006/relationships/hyperlink" Target="http://273-&#1092;&#1079;.&#1088;&#1092;/zakonodatelstvo/konstituciya-rossiyskoy-federaci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926" y="3357562"/>
            <a:ext cx="6012160" cy="178010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33333"/>
                </a:solidFill>
                <a:latin typeface="Times New Roman"/>
                <a:ea typeface="Times New Roman"/>
              </a:rPr>
              <a:t> 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  </a:t>
            </a:r>
            <a:r>
              <a:rPr lang="ru-RU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Адаптированная основная           </a:t>
            </a:r>
            <a:r>
              <a:rPr lang="ru-RU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образовательная</a:t>
            </a:r>
            <a:br>
              <a:rPr lang="ru-RU" b="1" dirty="0" smtClean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 программа </a:t>
            </a:r>
            <a:br>
              <a:rPr lang="ru-RU" b="1" dirty="0" smtClean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для </a:t>
            </a:r>
            <a:r>
              <a:rPr lang="ru-RU" b="1" dirty="0">
                <a:solidFill>
                  <a:srgbClr val="333333"/>
                </a:solidFill>
                <a:latin typeface="Times New Roman"/>
                <a:ea typeface="Times New Roman"/>
              </a:rPr>
              <a:t>детей с ограниченными возможностями здоровья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429132"/>
            <a:ext cx="6400800" cy="1473200"/>
          </a:xfrm>
        </p:spPr>
        <p:txBody>
          <a:bodyPr/>
          <a:lstStyle/>
          <a:p>
            <a:pPr indent="450215">
              <a:tabLst>
                <a:tab pos="1356360" algn="l"/>
              </a:tabLst>
            </a:pPr>
            <a:r>
              <a:rPr lang="ru-RU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Муниципального дошкольного образовательного бюджетного учреждения  города Бузулука</a:t>
            </a:r>
          </a:p>
          <a:p>
            <a:pPr indent="450215">
              <a:tabLst>
                <a:tab pos="1356360" algn="l"/>
              </a:tabLst>
            </a:pPr>
            <a:r>
              <a:rPr lang="ru-RU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Детский </a:t>
            </a:r>
            <a:r>
              <a:rPr lang="ru-RU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сад №21 комбинированного 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вида»</a:t>
            </a:r>
            <a:endParaRPr lang="ru-RU" sz="12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4" name="Picture 2" descr="C:\Users\Любовь Викторовна\Desktop\m_f5c51958a95e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3312368" cy="317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466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4176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Мониторинг </a:t>
            </a:r>
            <a:r>
              <a:rPr lang="ru-RU" dirty="0"/>
              <a:t>динамики развития детей проводится в начале  и конце </a:t>
            </a:r>
            <a:r>
              <a:rPr lang="ru-RU" dirty="0" smtClean="0"/>
              <a:t>учебного года.</a:t>
            </a:r>
          </a:p>
          <a:p>
            <a:pPr marL="0" indent="0">
              <a:buNone/>
            </a:pPr>
            <a:r>
              <a:rPr lang="ru-RU" dirty="0" smtClean="0"/>
              <a:t>Включает: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педагогическую </a:t>
            </a:r>
            <a:r>
              <a:rPr lang="ru-RU" dirty="0"/>
              <a:t>диагностику,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диагностику специалистов  (учителя-логопеда, педагога-психолога) с использованием </a:t>
            </a:r>
            <a:r>
              <a:rPr lang="ru-RU" dirty="0" err="1" smtClean="0"/>
              <a:t>высокоформализованных</a:t>
            </a:r>
            <a:r>
              <a:rPr lang="ru-RU" dirty="0" smtClean="0"/>
              <a:t> методик.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Система оценки результатов освоения 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007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348880"/>
            <a:ext cx="8568951" cy="4248471"/>
          </a:xfrm>
        </p:spPr>
        <p:txBody>
          <a:bodyPr>
            <a:normAutofit/>
          </a:bodyPr>
          <a:lstStyle/>
          <a:p>
            <a:pPr lvl="0"/>
            <a:r>
              <a:rPr lang="ru-RU" b="1" i="1" dirty="0"/>
              <a:t>методы мотивации и стимулирования</a:t>
            </a:r>
            <a:r>
              <a:rPr lang="ru-RU" b="1" dirty="0"/>
              <a:t> </a:t>
            </a:r>
            <a:endParaRPr lang="ru-RU" b="1" dirty="0" smtClean="0"/>
          </a:p>
          <a:p>
            <a:pPr lvl="0"/>
            <a:r>
              <a:rPr lang="ru-RU" b="1" i="1" dirty="0" smtClean="0"/>
              <a:t>методы</a:t>
            </a:r>
            <a:r>
              <a:rPr lang="ru-RU" b="1" i="1" dirty="0"/>
              <a:t>, способствующие осознанию детьми первичных представлений</a:t>
            </a:r>
            <a:r>
              <a:rPr lang="ru-RU" b="1" dirty="0"/>
              <a:t> и опыта поведения и </a:t>
            </a:r>
            <a:r>
              <a:rPr lang="ru-RU" b="1" dirty="0" smtClean="0"/>
              <a:t>деятельности</a:t>
            </a:r>
            <a:endParaRPr lang="ru-RU" b="1" dirty="0"/>
          </a:p>
          <a:p>
            <a:pPr lvl="0"/>
            <a:r>
              <a:rPr lang="ru-RU" i="1" dirty="0"/>
              <a:t>информационно-рецептивный метод</a:t>
            </a:r>
            <a:r>
              <a:rPr lang="ru-RU" dirty="0"/>
              <a:t> </a:t>
            </a:r>
            <a:endParaRPr lang="ru-RU" dirty="0" smtClean="0"/>
          </a:p>
          <a:p>
            <a:pPr lvl="0"/>
            <a:r>
              <a:rPr lang="ru-RU" b="1" i="1" dirty="0" smtClean="0"/>
              <a:t>репродуктивный </a:t>
            </a:r>
            <a:r>
              <a:rPr lang="ru-RU" b="1" i="1" dirty="0"/>
              <a:t>метод</a:t>
            </a:r>
            <a:r>
              <a:rPr lang="ru-RU" b="1" dirty="0"/>
              <a:t> </a:t>
            </a:r>
            <a:endParaRPr lang="ru-RU" b="1" dirty="0" smtClean="0"/>
          </a:p>
          <a:p>
            <a:pPr lvl="0"/>
            <a:r>
              <a:rPr lang="ru-RU" i="1" dirty="0" smtClean="0"/>
              <a:t>метод </a:t>
            </a:r>
            <a:r>
              <a:rPr lang="ru-RU" i="1" dirty="0"/>
              <a:t>проблемного изложения </a:t>
            </a:r>
            <a:endParaRPr lang="ru-RU" dirty="0" smtClean="0"/>
          </a:p>
          <a:p>
            <a:pPr lvl="0"/>
            <a:r>
              <a:rPr lang="ru-RU" i="1" dirty="0" smtClean="0"/>
              <a:t>эвристический </a:t>
            </a:r>
            <a:r>
              <a:rPr lang="ru-RU" i="1" dirty="0"/>
              <a:t>метод (частично-поисковый)</a:t>
            </a:r>
            <a:r>
              <a:rPr lang="ru-RU" dirty="0"/>
              <a:t> </a:t>
            </a:r>
            <a:endParaRPr lang="ru-RU" dirty="0" smtClean="0"/>
          </a:p>
          <a:p>
            <a:pPr lvl="0"/>
            <a:r>
              <a:rPr lang="ru-RU" i="1" dirty="0" smtClean="0"/>
              <a:t>исследовательский </a:t>
            </a:r>
            <a:r>
              <a:rPr lang="ru-RU" i="1" dirty="0"/>
              <a:t>метод </a:t>
            </a:r>
            <a:endParaRPr lang="ru-RU" i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2252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Методы реализации образовательной 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73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492896"/>
            <a:ext cx="8640960" cy="4104455"/>
          </a:xfrm>
        </p:spPr>
        <p:txBody>
          <a:bodyPr>
            <a:normAutofit/>
          </a:bodyPr>
          <a:lstStyle/>
          <a:p>
            <a:r>
              <a:rPr lang="ru-RU" dirty="0" smtClean="0"/>
              <a:t>т</a:t>
            </a:r>
            <a:r>
              <a:rPr lang="ru-RU" dirty="0" smtClean="0"/>
              <a:t>ематическое </a:t>
            </a:r>
            <a:r>
              <a:rPr lang="ru-RU" dirty="0" smtClean="0"/>
              <a:t>планирование  для каждой категории детей с ОВЗ (воспитатели, музыкальный руководитель);</a:t>
            </a:r>
          </a:p>
          <a:p>
            <a:endParaRPr lang="ru-RU" dirty="0" smtClean="0"/>
          </a:p>
          <a:p>
            <a:r>
              <a:rPr lang="ru-RU" dirty="0" smtClean="0"/>
              <a:t>р</a:t>
            </a:r>
            <a:r>
              <a:rPr lang="ru-RU" dirty="0" smtClean="0"/>
              <a:t>абочие </a:t>
            </a:r>
            <a:r>
              <a:rPr lang="ru-RU" dirty="0" smtClean="0"/>
              <a:t>Программы специалистов:</a:t>
            </a:r>
          </a:p>
          <a:p>
            <a:pPr>
              <a:buFontTx/>
              <a:buChar char="-"/>
            </a:pPr>
            <a:r>
              <a:rPr lang="ru-RU" dirty="0" smtClean="0"/>
              <a:t>адаптированная Программа </a:t>
            </a:r>
            <a:r>
              <a:rPr lang="ru-RU" dirty="0"/>
              <a:t>Князева О. Л., </a:t>
            </a:r>
            <a:r>
              <a:rPr lang="ru-RU" dirty="0" err="1"/>
              <a:t>Стеркина</a:t>
            </a:r>
            <a:r>
              <a:rPr lang="ru-RU" dirty="0"/>
              <a:t> Р. Б</a:t>
            </a:r>
            <a:r>
              <a:rPr lang="ru-RU" dirty="0" smtClean="0"/>
              <a:t>.  «Я, ты, мы» для работы с детьми с ОНР 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адаптированная Программа С</a:t>
            </a:r>
            <a:r>
              <a:rPr lang="ru-RU" dirty="0"/>
              <a:t>. </a:t>
            </a:r>
            <a:r>
              <a:rPr lang="ru-RU" dirty="0" err="1" smtClean="0"/>
              <a:t>Арюковой</a:t>
            </a:r>
            <a:r>
              <a:rPr lang="ru-RU" dirty="0" smtClean="0"/>
              <a:t> «Другие мы» для работы с детьми с ЗПР.</a:t>
            </a:r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</a:t>
            </a:r>
            <a:r>
              <a:rPr lang="ru-RU" dirty="0" smtClean="0"/>
              <a:t>АООП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266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2232248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 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4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620688"/>
            <a:ext cx="8280920" cy="576064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300" b="1" dirty="0" smtClean="0">
                <a:solidFill>
                  <a:schemeClr val="tx1"/>
                </a:solidFill>
              </a:rPr>
              <a:t>Программа спроектирована </a:t>
            </a:r>
            <a:r>
              <a:rPr lang="ru-RU" sz="3300" b="1" dirty="0">
                <a:solidFill>
                  <a:schemeClr val="tx1"/>
                </a:solidFill>
              </a:rPr>
              <a:t>с учетом </a:t>
            </a:r>
            <a:r>
              <a:rPr lang="ru-RU" sz="3300" b="1" dirty="0" smtClean="0">
                <a:solidFill>
                  <a:schemeClr val="tx1"/>
                </a:solidFill>
              </a:rPr>
              <a:t>требований</a:t>
            </a:r>
          </a:p>
          <a:p>
            <a:pPr marL="0" indent="0" algn="ctr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федерального </a:t>
            </a:r>
            <a:r>
              <a:rPr lang="ru-RU" sz="2800" dirty="0">
                <a:solidFill>
                  <a:schemeClr val="tx1"/>
                </a:solidFill>
              </a:rPr>
              <a:t>государственного образовательного стандарта дошкольного образования (Приказ №1155 от 17 октября 2013 года</a:t>
            </a:r>
            <a:r>
              <a:rPr lang="ru-RU" sz="2800" dirty="0" smtClean="0">
                <a:solidFill>
                  <a:schemeClr val="tx1"/>
                </a:solidFill>
              </a:rPr>
              <a:t>); 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основной </a:t>
            </a:r>
            <a:r>
              <a:rPr lang="ru-RU" sz="2800" dirty="0" smtClean="0">
                <a:solidFill>
                  <a:schemeClr val="tx1"/>
                </a:solidFill>
              </a:rPr>
              <a:t>образовательной </a:t>
            </a:r>
            <a:r>
              <a:rPr lang="ru-RU" sz="2800" dirty="0">
                <a:solidFill>
                  <a:schemeClr val="tx1"/>
                </a:solidFill>
              </a:rPr>
              <a:t>Программы МДОБУ «Детский сад №21</a:t>
            </a:r>
            <a:r>
              <a:rPr lang="ru-RU" sz="2800" dirty="0" smtClean="0">
                <a:solidFill>
                  <a:schemeClr val="tx1"/>
                </a:solidFill>
              </a:rPr>
              <a:t>»;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Программы «От рождения до школы» под редакцией Н.Е. </a:t>
            </a:r>
            <a:r>
              <a:rPr lang="ru-RU" sz="2800" dirty="0" err="1">
                <a:solidFill>
                  <a:schemeClr val="tx1"/>
                </a:solidFill>
              </a:rPr>
              <a:t>Вераксы</a:t>
            </a:r>
            <a:r>
              <a:rPr lang="ru-RU" sz="2800" dirty="0">
                <a:solidFill>
                  <a:schemeClr val="tx1"/>
                </a:solidFill>
              </a:rPr>
              <a:t>, Т.С. Комаровой, М.А. Васильевой (Раздел «Коррекционная и инклюзивная педагогика</a:t>
            </a:r>
            <a:r>
              <a:rPr lang="ru-RU" sz="2800" dirty="0" smtClean="0">
                <a:solidFill>
                  <a:schemeClr val="tx1"/>
                </a:solidFill>
              </a:rPr>
              <a:t>»);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Программы </a:t>
            </a:r>
            <a:r>
              <a:rPr lang="ru-RU" sz="2800" dirty="0">
                <a:solidFill>
                  <a:schemeClr val="tx1"/>
                </a:solidFill>
              </a:rPr>
              <a:t>Е. А. </a:t>
            </a:r>
            <a:r>
              <a:rPr lang="ru-RU" sz="2800" dirty="0" err="1">
                <a:solidFill>
                  <a:schemeClr val="tx1"/>
                </a:solidFill>
              </a:rPr>
              <a:t>Екжановой</a:t>
            </a:r>
            <a:r>
              <a:rPr lang="ru-RU" sz="2800" dirty="0">
                <a:solidFill>
                  <a:schemeClr val="tx1"/>
                </a:solidFill>
              </a:rPr>
              <a:t>, Е. А. </a:t>
            </a:r>
            <a:r>
              <a:rPr lang="ru-RU" sz="2800" dirty="0" err="1">
                <a:solidFill>
                  <a:schemeClr val="tx1"/>
                </a:solidFill>
              </a:rPr>
              <a:t>Стребелевой</a:t>
            </a:r>
            <a:r>
              <a:rPr lang="ru-RU" sz="2800" dirty="0">
                <a:solidFill>
                  <a:schemeClr val="tx1"/>
                </a:solidFill>
              </a:rPr>
              <a:t> «Коррекционно-развивающее обучение и воспитание</a:t>
            </a:r>
            <a:r>
              <a:rPr lang="ru-RU" sz="2800" dirty="0" smtClean="0">
                <a:solidFill>
                  <a:schemeClr val="tx1"/>
                </a:solidFill>
              </a:rPr>
              <a:t>».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849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88840"/>
            <a:ext cx="8352927" cy="4608512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>1</a:t>
            </a:r>
            <a:r>
              <a:rPr lang="ru-RU" dirty="0"/>
              <a:t>. </a:t>
            </a:r>
            <a:r>
              <a:rPr lang="ru-RU" u="sng" dirty="0">
                <a:hlinkClick r:id="rId2"/>
              </a:rPr>
              <a:t>Конституция</a:t>
            </a:r>
            <a:r>
              <a:rPr lang="ru-RU" dirty="0"/>
              <a:t> Российской Федерации (с изменениями на 30 декабря 2008 года). </a:t>
            </a:r>
            <a:endParaRPr lang="ru-RU" dirty="0" smtClean="0"/>
          </a:p>
          <a:p>
            <a:pPr fontAlgn="base"/>
            <a:r>
              <a:rPr lang="ru-RU" dirty="0" smtClean="0"/>
              <a:t>2</a:t>
            </a:r>
            <a:r>
              <a:rPr lang="ru-RU" dirty="0"/>
              <a:t>. Федеральный закон Российской Федерации, об основных гарантиях прав ребенка в Российской Федерации: от 24 июля 1998 г. № 124-ФЗ (с изменениями и дополнениями). </a:t>
            </a:r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3</a:t>
            </a:r>
            <a:r>
              <a:rPr lang="ru-RU" dirty="0"/>
              <a:t>. Федеральный </a:t>
            </a:r>
            <a:r>
              <a:rPr lang="ru-RU" u="sng" dirty="0">
                <a:hlinkClick r:id="rId3"/>
              </a:rPr>
              <a:t>закон</a:t>
            </a:r>
            <a:r>
              <a:rPr lang="ru-RU" dirty="0"/>
              <a:t> Российской Федерации, об образовании в Российской Федерации: от 29 декабря 2012 г. № 273-ФЗ (в ред. Федеральных законов от 07.05.2013 № 99-ФЗ, от 07.06.2013 № 120-ФЗ, от 23.07.2013 № 203-ФЗ, от 25.11.2013 № 317-ФЗ). </a:t>
            </a:r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4</a:t>
            </a:r>
            <a:r>
              <a:rPr lang="ru-RU" dirty="0"/>
              <a:t>. Санитарно-эпидемиологические требования к устройству, содержанию и организации режима работы дошкольных образовательных организаций: Постановление Главного государственного санитарного врача РФ от 15 мая 2013 г. № 26 "Об утверждении СанПиН </a:t>
            </a:r>
            <a:r>
              <a:rPr lang="ru-RU" dirty="0" smtClean="0"/>
              <a:t>2.4.1.3049-1</a:t>
            </a:r>
          </a:p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5</a:t>
            </a:r>
            <a:r>
              <a:rPr lang="ru-RU" dirty="0"/>
              <a:t>. Приказ </a:t>
            </a:r>
            <a:r>
              <a:rPr lang="ru-RU" dirty="0" err="1"/>
              <a:t>Минобрнауки</a:t>
            </a:r>
            <a:r>
              <a:rPr lang="ru-RU" dirty="0"/>
              <a:t> России от 17.10.2013 № 1155 «Об утверждении федерального государственного образовательного стандарта дошкольного образования» (Зарегистрировано в Минюсте России 14.11.2013 № 30384) </a:t>
            </a:r>
            <a:endParaRPr lang="ru-RU" dirty="0" smtClean="0"/>
          </a:p>
          <a:p>
            <a:pPr fontAlgn="base"/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tx1"/>
                </a:solidFill>
              </a:rPr>
              <a:t>Нормативно-правовая база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469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700808"/>
            <a:ext cx="8496944" cy="4824536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i="1" dirty="0"/>
              <a:t>реализуется </a:t>
            </a:r>
            <a:r>
              <a:rPr lang="ru-RU" dirty="0"/>
              <a:t>в коррекционной группе и группах комбинированной </a:t>
            </a:r>
            <a:r>
              <a:rPr lang="ru-RU" dirty="0" smtClean="0"/>
              <a:t>направленности;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содержание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систематизировано  по годам обучения (1-й год, 2-й год и т.д.);</a:t>
            </a:r>
          </a:p>
          <a:p>
            <a:endParaRPr lang="ru-RU" dirty="0" smtClean="0"/>
          </a:p>
          <a:p>
            <a:r>
              <a:rPr lang="ru-RU" b="1" i="1" dirty="0" smtClean="0"/>
              <a:t>р</a:t>
            </a:r>
            <a:r>
              <a:rPr lang="ru-RU" b="1" i="1" dirty="0" smtClean="0"/>
              <a:t>азрабатывается</a:t>
            </a:r>
            <a:r>
              <a:rPr lang="ru-RU" dirty="0" smtClean="0"/>
              <a:t> АОП (ИРОМ) </a:t>
            </a:r>
            <a:r>
              <a:rPr lang="ru-RU" dirty="0" smtClean="0"/>
              <a:t>в соответствии с заключением </a:t>
            </a:r>
            <a:r>
              <a:rPr lang="ru-RU" dirty="0"/>
              <a:t>психолого-медико-педагогической </a:t>
            </a:r>
            <a:r>
              <a:rPr lang="ru-RU" dirty="0" smtClean="0"/>
              <a:t>комиссии</a:t>
            </a:r>
            <a:r>
              <a:rPr lang="ru-RU" dirty="0"/>
              <a:t>;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к</a:t>
            </a:r>
            <a:r>
              <a:rPr lang="ru-RU" b="1" dirty="0" smtClean="0"/>
              <a:t>оординируется </a:t>
            </a:r>
            <a:r>
              <a:rPr lang="ru-RU" dirty="0" smtClean="0"/>
              <a:t>со всеми участниками образовательного процесса.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338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7" cy="420933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дети </a:t>
            </a:r>
            <a:r>
              <a:rPr lang="ru-RU" dirty="0" smtClean="0"/>
              <a:t>с тяжелыми речевыми нарушениями:</a:t>
            </a:r>
          </a:p>
          <a:p>
            <a:endParaRPr lang="ru-RU" dirty="0"/>
          </a:p>
          <a:p>
            <a:pPr lvl="0"/>
            <a:r>
              <a:rPr lang="ru-RU" dirty="0" smtClean="0"/>
              <a:t>Дети с задержкой </a:t>
            </a:r>
            <a:r>
              <a:rPr lang="ru-RU" dirty="0"/>
              <a:t>психического развития (ЗПР</a:t>
            </a:r>
            <a:r>
              <a:rPr lang="ru-RU" dirty="0" smtClean="0"/>
              <a:t>);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 </a:t>
            </a:r>
            <a:r>
              <a:rPr lang="ru-RU" dirty="0" smtClean="0"/>
              <a:t>дети с нарушением интеллекта</a:t>
            </a:r>
            <a:r>
              <a:rPr lang="ru-RU" dirty="0"/>
              <a:t>, «синдрома Дауна</a:t>
            </a:r>
            <a:r>
              <a:rPr lang="ru-RU" dirty="0" smtClean="0"/>
              <a:t>»;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 </a:t>
            </a:r>
            <a:r>
              <a:rPr lang="ru-RU" dirty="0" smtClean="0"/>
              <a:t>дети с расстройствами </a:t>
            </a:r>
            <a:r>
              <a:rPr lang="ru-RU" dirty="0"/>
              <a:t>аутистического спектра (РДА</a:t>
            </a:r>
            <a:r>
              <a:rPr lang="ru-RU" dirty="0" smtClean="0"/>
              <a:t>);</a:t>
            </a:r>
          </a:p>
          <a:p>
            <a:pPr lvl="0"/>
            <a:endParaRPr lang="ru-RU" dirty="0"/>
          </a:p>
          <a:p>
            <a:pPr lvl="0"/>
            <a:r>
              <a:rPr lang="ru-RU" dirty="0" smtClean="0"/>
              <a:t>д</a:t>
            </a:r>
            <a:r>
              <a:rPr lang="ru-RU" dirty="0" smtClean="0"/>
              <a:t>ети </a:t>
            </a:r>
            <a:r>
              <a:rPr lang="ru-RU" dirty="0" smtClean="0"/>
              <a:t>с нарушениями опорно-двигательного </a:t>
            </a:r>
            <a:r>
              <a:rPr lang="ru-RU" dirty="0"/>
              <a:t>аппарата (ДЦП</a:t>
            </a:r>
            <a:r>
              <a:rPr lang="ru-RU" dirty="0" smtClean="0"/>
              <a:t>);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 </a:t>
            </a:r>
            <a:r>
              <a:rPr lang="ru-RU" dirty="0" smtClean="0"/>
              <a:t>дети с  множественными </a:t>
            </a:r>
            <a:r>
              <a:rPr lang="ru-RU" dirty="0"/>
              <a:t>нарушениями развития (сложная структура дефекта).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Контингент воспитанников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67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204864"/>
            <a:ext cx="8640960" cy="3921299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 </a:t>
            </a:r>
            <a:r>
              <a:rPr lang="ru-RU" dirty="0"/>
              <a:t>перевести ребенка-дошкольника с ОВЗ в результате реализации всей системы </a:t>
            </a:r>
            <a:r>
              <a:rPr lang="ru-RU" dirty="0" smtClean="0"/>
              <a:t>обучения на </a:t>
            </a:r>
            <a:r>
              <a:rPr lang="ru-RU" dirty="0"/>
              <a:t>новый уровень социального функционирования, </a:t>
            </a:r>
            <a:r>
              <a:rPr lang="ru-RU" dirty="0" smtClean="0"/>
              <a:t>расширить </a:t>
            </a:r>
            <a:r>
              <a:rPr lang="ru-RU" dirty="0"/>
              <a:t>круг его взаимоотношений и создать условия для более гармоничной и личностно-актуальной социализации </a:t>
            </a:r>
            <a:r>
              <a:rPr lang="ru-RU" dirty="0" smtClean="0"/>
              <a:t>ребенка.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08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282" y="1313384"/>
            <a:ext cx="8715436" cy="5544616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b="1" dirty="0"/>
              <a:t>Охрана жизни и укрепление физического и психологического здоровья детей</a:t>
            </a:r>
            <a:r>
              <a:rPr lang="ru-RU" b="1" dirty="0" smtClean="0"/>
              <a:t>.</a:t>
            </a: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dirty="0"/>
              <a:t>Обеспечение коррекции нарушений развития различных категорий детей с ОВЗ, оказание им квалифицированной помощи в освоении основных образовательных областей Программы: физическое развитие, познавательное, речевое, социально - коммуникативное, художественно-эстетическое развитие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b="1" dirty="0"/>
              <a:t>Оказание помощи детям в овладении навыками коммуникации и обеспечение оптимального вхождения детей с ОВЗ в общественную жизнь</a:t>
            </a:r>
            <a:r>
              <a:rPr lang="ru-RU" b="1" dirty="0" smtClean="0"/>
              <a:t>.</a:t>
            </a: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dirty="0"/>
              <a:t>Формирование правильного произношения (воспитание  артикуляционных навыков, звукопроизношения, слоговой структуры и фонематического восприятия).</a:t>
            </a:r>
          </a:p>
          <a:p>
            <a:pPr lvl="0">
              <a:buNone/>
            </a:pPr>
            <a:r>
              <a:rPr lang="ru-RU" dirty="0"/>
              <a:t>Развитие навыков связной речи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b="1" dirty="0"/>
              <a:t>Обеспечение возможности для осуществления детьми содержательной деятельности в условиях, оптимальных для всестороннего и своевременного психологического развития. Проведение коррекции (исправление и ослабление) негативных тенденций развития</a:t>
            </a:r>
            <a:r>
              <a:rPr lang="ru-RU" b="1" dirty="0" smtClean="0"/>
              <a:t>.</a:t>
            </a: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dirty="0"/>
              <a:t>Максимально возможное развитие всех видов детской деятельности (игровой, коммуникативной, трудовой, познавательно-исследовательской, продуктивной, музыкально-художественной, чтения</a:t>
            </a:r>
            <a:r>
              <a:rPr lang="ru-RU" dirty="0" smtClean="0"/>
              <a:t>).</a:t>
            </a: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b="1" dirty="0"/>
              <a:t>Проведение профилактики вторичных отклонений в развитии и трудностей в обучении на начальном этапе</a:t>
            </a:r>
            <a:r>
              <a:rPr lang="ru-RU" b="1" dirty="0" smtClean="0"/>
              <a:t>.</a:t>
            </a: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dirty="0"/>
              <a:t>Взаимодействие с семьями детей для обеспечения полноценного развития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dirty="0"/>
              <a:t>Оказание консультативной и методической помощи родителям (законным представителям).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ru-RU" dirty="0" smtClean="0"/>
              <a:t>Задачи.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961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Направленность </a:t>
            </a:r>
            <a:r>
              <a:rPr lang="ru-RU" dirty="0" smtClean="0"/>
              <a:t>АООП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571699"/>
            <a:ext cx="23762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Социально-коммуникативное развитие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2563650"/>
            <a:ext cx="23762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Познавательное развитие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4613410"/>
            <a:ext cx="23762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Художественно-эстетическое развитие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24128" y="4577961"/>
            <a:ext cx="23762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Физическое развитие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44208" y="2563650"/>
            <a:ext cx="23762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Речевое развитие 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3" idx="2"/>
          </p:cNvCxnSpPr>
          <p:nvPr/>
        </p:nvCxnSpPr>
        <p:spPr>
          <a:xfrm flipH="1">
            <a:off x="1511660" y="1591056"/>
            <a:ext cx="3060340" cy="901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2"/>
          </p:cNvCxnSpPr>
          <p:nvPr/>
        </p:nvCxnSpPr>
        <p:spPr>
          <a:xfrm>
            <a:off x="4572000" y="1591056"/>
            <a:ext cx="2952328" cy="901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2"/>
          </p:cNvCxnSpPr>
          <p:nvPr/>
        </p:nvCxnSpPr>
        <p:spPr>
          <a:xfrm>
            <a:off x="4572000" y="1591056"/>
            <a:ext cx="0" cy="9725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2"/>
          </p:cNvCxnSpPr>
          <p:nvPr/>
        </p:nvCxnSpPr>
        <p:spPr>
          <a:xfrm flipH="1">
            <a:off x="2123728" y="1591056"/>
            <a:ext cx="2448272" cy="2986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3" idx="2"/>
          </p:cNvCxnSpPr>
          <p:nvPr/>
        </p:nvCxnSpPr>
        <p:spPr>
          <a:xfrm>
            <a:off x="4572000" y="1591056"/>
            <a:ext cx="2592288" cy="2986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165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132856"/>
            <a:ext cx="8784976" cy="4536504"/>
          </a:xfrm>
        </p:spPr>
        <p:txBody>
          <a:bodyPr>
            <a:normAutofit/>
          </a:bodyPr>
          <a:lstStyle/>
          <a:p>
            <a:r>
              <a:rPr lang="ru-RU" dirty="0" smtClean="0"/>
              <a:t>взаимодействует </a:t>
            </a:r>
            <a:r>
              <a:rPr lang="ru-RU" dirty="0"/>
              <a:t>со сверстниками и взрослыми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 smtClean="0"/>
              <a:t>следует </a:t>
            </a:r>
            <a:r>
              <a:rPr lang="ru-RU" dirty="0"/>
              <a:t>социальным нормам поведения и правилам, в разных видах деятельности,  во взаимоотношениях со взрослыми и сверстниками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 smtClean="0"/>
              <a:t>обладает </a:t>
            </a:r>
            <a:r>
              <a:rPr lang="ru-RU" dirty="0"/>
              <a:t>начальными знаниями о себе, о природном и социальном </a:t>
            </a:r>
            <a:r>
              <a:rPr lang="ru-RU" dirty="0" smtClean="0"/>
              <a:t>мире;</a:t>
            </a:r>
          </a:p>
          <a:p>
            <a:endParaRPr lang="ru-RU" dirty="0" smtClean="0"/>
          </a:p>
          <a:p>
            <a:r>
              <a:rPr lang="ru-RU" dirty="0" smtClean="0"/>
              <a:t>способен к волевым усилиям.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Планируемые результаты как ориентиры освоения 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334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594</TotalTime>
  <Words>592</Words>
  <Application>Microsoft Office PowerPoint</Application>
  <PresentationFormat>Экран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             Адаптированная основная           образовательная  программа  для детей с ограниченными возможностями здоровья </vt:lpstr>
      <vt:lpstr>Слайд 2</vt:lpstr>
      <vt:lpstr> Нормативно-правовая база </vt:lpstr>
      <vt:lpstr>Особенности Программы</vt:lpstr>
      <vt:lpstr>Контингент воспитанников</vt:lpstr>
      <vt:lpstr>Цель Программы</vt:lpstr>
      <vt:lpstr>Задачи.</vt:lpstr>
      <vt:lpstr>Направленность АООП</vt:lpstr>
      <vt:lpstr>Планируемые результаты как ориентиры освоения Программы</vt:lpstr>
      <vt:lpstr>Система оценки результатов освоения Программы </vt:lpstr>
      <vt:lpstr>Методы реализации образовательной Программы </vt:lpstr>
      <vt:lpstr>Реализация АООП </vt:lpstr>
      <vt:lpstr>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образовательная программа  для детей с ограниченными возможностями здоровья</dc:title>
  <dc:creator>Любовь Викторовна</dc:creator>
  <cp:lastModifiedBy>DOLGIH</cp:lastModifiedBy>
  <cp:revision>37</cp:revision>
  <dcterms:created xsi:type="dcterms:W3CDTF">2015-10-15T02:29:56Z</dcterms:created>
  <dcterms:modified xsi:type="dcterms:W3CDTF">2015-10-26T08:51:55Z</dcterms:modified>
</cp:coreProperties>
</file>