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58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094391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2489200" y="889000"/>
            <a:ext cx="8051800" cy="60833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484788" y="1206500"/>
            <a:ext cx="5465912" cy="72771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7556500" y="2933700"/>
            <a:ext cx="3987347" cy="5308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idx="13"/>
          </p:nvPr>
        </p:nvSpPr>
        <p:spPr>
          <a:xfrm>
            <a:off x="787400" y="685800"/>
            <a:ext cx="6184900" cy="8229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645400" y="685800"/>
            <a:ext cx="4572000" cy="29845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7645400" y="4381500"/>
            <a:ext cx="4572000" cy="4546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esktop\&#1050;&#1086;&#1085;&#1092;&#1077;&#1088;&#1077;&#1085;&#1094;&#1080;&#1103;\&#1082;&#1086;&#1085;&#1092;&#1077;&#1088;&#1077;&#1085;&#1094;&#1080;&#1103;%201\&#1050;&#1086;&#1088;&#1088;&#1077;&#1082;&#1094;&#1080;&#1086;&#1085;&#1085;&#1072;&#1103;%20&#1088;&#1072;&#1073;&#1086;&#1090;&#1072;%20&#1089;%20&#1088;&#1077;&#1073;&#1077;&#1085;&#1082;&#1086;&#1084;,%20&#1086;&#1073;&#1091;&#1095;&#1072;&#1102;&#1097;&#1080;&#1084;&#1089;&#1103;%20&#1085;&#1072;%20&#1076;&#1086;&#1084;&#1091;.mp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Оказание помощи детям с ОВЗ, не посещающим ДОУ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432308">
              <a:defRPr sz="2960"/>
            </a:pPr>
            <a:r>
              <a:rPr dirty="0" err="1">
                <a:solidFill>
                  <a:srgbClr val="040404"/>
                </a:solidFill>
              </a:rPr>
              <a:t>Муниципальное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дошкольное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образовательное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бюджетное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учреждение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города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Бузулука</a:t>
            </a:r>
            <a:r>
              <a:rPr dirty="0">
                <a:solidFill>
                  <a:srgbClr val="040404"/>
                </a:solidFill>
              </a:rPr>
              <a:t> </a:t>
            </a:r>
          </a:p>
          <a:p>
            <a:pPr defTabSz="432308">
              <a:defRPr sz="2960"/>
            </a:pPr>
            <a:r>
              <a:rPr dirty="0">
                <a:solidFill>
                  <a:srgbClr val="040404"/>
                </a:solidFill>
              </a:rPr>
              <a:t>«</a:t>
            </a:r>
            <a:r>
              <a:rPr dirty="0" err="1">
                <a:solidFill>
                  <a:srgbClr val="040404"/>
                </a:solidFill>
              </a:rPr>
              <a:t>Детский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сад</a:t>
            </a:r>
            <a:r>
              <a:rPr dirty="0">
                <a:solidFill>
                  <a:srgbClr val="040404"/>
                </a:solidFill>
              </a:rPr>
              <a:t> №20 </a:t>
            </a:r>
            <a:r>
              <a:rPr dirty="0" err="1">
                <a:solidFill>
                  <a:srgbClr val="040404"/>
                </a:solidFill>
              </a:rPr>
              <a:t>комбинированного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вида</a:t>
            </a:r>
            <a:r>
              <a:rPr dirty="0">
                <a:solidFill>
                  <a:srgbClr val="040404"/>
                </a:solidFill>
              </a:rPr>
              <a:t>»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ctrTitle"/>
          </p:nvPr>
        </p:nvSpPr>
        <p:spPr>
          <a:xfrm>
            <a:off x="800100" y="1485900"/>
            <a:ext cx="11430000" cy="82262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z="5000"/>
            </a:lvl1pPr>
          </a:lstStyle>
          <a:p>
            <a:r>
              <a:rPr b="1" dirty="0" err="1"/>
              <a:t>Цель</a:t>
            </a:r>
            <a:r>
              <a:rPr b="1" dirty="0"/>
              <a:t> </a:t>
            </a:r>
            <a:r>
              <a:rPr b="1" dirty="0" err="1"/>
              <a:t>надомного</a:t>
            </a:r>
            <a:r>
              <a:rPr b="1" dirty="0"/>
              <a:t> обучения: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ubTitle" sz="half" idx="1"/>
          </p:nvPr>
        </p:nvSpPr>
        <p:spPr>
          <a:xfrm>
            <a:off x="787400" y="2667000"/>
            <a:ext cx="11430000" cy="31559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473201">
              <a:defRPr sz="4050"/>
            </a:lvl1pPr>
          </a:lstStyle>
          <a:p>
            <a:pPr>
              <a:defRPr sz="3240"/>
            </a:pPr>
            <a:r>
              <a:rPr sz="4050" dirty="0" err="1">
                <a:solidFill>
                  <a:srgbClr val="040404"/>
                </a:solidFill>
              </a:rPr>
              <a:t>преодоление</a:t>
            </a:r>
            <a:r>
              <a:rPr sz="4050" dirty="0">
                <a:solidFill>
                  <a:srgbClr val="040404"/>
                </a:solidFill>
              </a:rPr>
              <a:t> социальных, </a:t>
            </a:r>
            <a:r>
              <a:rPr sz="4050" dirty="0" err="1">
                <a:solidFill>
                  <a:srgbClr val="040404"/>
                </a:solidFill>
              </a:rPr>
              <a:t>физиологических</a:t>
            </a:r>
            <a:r>
              <a:rPr sz="4050" dirty="0">
                <a:solidFill>
                  <a:srgbClr val="040404"/>
                </a:solidFill>
              </a:rPr>
              <a:t> и </a:t>
            </a:r>
            <a:r>
              <a:rPr sz="4050" dirty="0" err="1">
                <a:solidFill>
                  <a:srgbClr val="040404"/>
                </a:solidFill>
              </a:rPr>
              <a:t>психологических</a:t>
            </a:r>
            <a:r>
              <a:rPr sz="4050" dirty="0">
                <a:solidFill>
                  <a:srgbClr val="040404"/>
                </a:solidFill>
              </a:rPr>
              <a:t> </a:t>
            </a:r>
            <a:r>
              <a:rPr sz="4050" dirty="0" err="1">
                <a:solidFill>
                  <a:srgbClr val="040404"/>
                </a:solidFill>
              </a:rPr>
              <a:t>барьеров</a:t>
            </a:r>
            <a:r>
              <a:rPr sz="4050" dirty="0">
                <a:solidFill>
                  <a:srgbClr val="040404"/>
                </a:solidFill>
              </a:rPr>
              <a:t> </a:t>
            </a:r>
            <a:r>
              <a:rPr sz="4050" dirty="0" err="1">
                <a:solidFill>
                  <a:srgbClr val="040404"/>
                </a:solidFill>
              </a:rPr>
              <a:t>на</a:t>
            </a:r>
            <a:r>
              <a:rPr sz="4050" dirty="0">
                <a:solidFill>
                  <a:srgbClr val="040404"/>
                </a:solidFill>
              </a:rPr>
              <a:t> </a:t>
            </a:r>
            <a:r>
              <a:rPr sz="4050" dirty="0" err="1">
                <a:solidFill>
                  <a:srgbClr val="040404"/>
                </a:solidFill>
              </a:rPr>
              <a:t>пути</a:t>
            </a:r>
            <a:r>
              <a:rPr sz="4050" dirty="0">
                <a:solidFill>
                  <a:srgbClr val="040404"/>
                </a:solidFill>
              </a:rPr>
              <a:t> приобщения </a:t>
            </a:r>
            <a:r>
              <a:rPr sz="4050" dirty="0" err="1">
                <a:solidFill>
                  <a:srgbClr val="040404"/>
                </a:solidFill>
              </a:rPr>
              <a:t>ребенка</a:t>
            </a:r>
            <a:r>
              <a:rPr sz="4050" dirty="0">
                <a:solidFill>
                  <a:srgbClr val="040404"/>
                </a:solidFill>
              </a:rPr>
              <a:t> с ОВЗ к </a:t>
            </a:r>
            <a:r>
              <a:rPr sz="4050" dirty="0" err="1">
                <a:solidFill>
                  <a:srgbClr val="040404"/>
                </a:solidFill>
              </a:rPr>
              <a:t>общему</a:t>
            </a:r>
            <a:r>
              <a:rPr sz="4050" dirty="0">
                <a:solidFill>
                  <a:srgbClr val="040404"/>
                </a:solidFill>
              </a:rPr>
              <a:t> </a:t>
            </a:r>
            <a:r>
              <a:rPr sz="4050" dirty="0" err="1">
                <a:solidFill>
                  <a:srgbClr val="040404"/>
                </a:solidFill>
              </a:rPr>
              <a:t>образованию</a:t>
            </a:r>
            <a:r>
              <a:rPr sz="4050" dirty="0">
                <a:solidFill>
                  <a:srgbClr val="040404"/>
                </a:solidFill>
              </a:rPr>
              <a:t>, </a:t>
            </a:r>
            <a:r>
              <a:rPr sz="4050" dirty="0" err="1">
                <a:solidFill>
                  <a:srgbClr val="040404"/>
                </a:solidFill>
              </a:rPr>
              <a:t>введение</a:t>
            </a:r>
            <a:r>
              <a:rPr sz="4050" dirty="0">
                <a:solidFill>
                  <a:srgbClr val="040404"/>
                </a:solidFill>
              </a:rPr>
              <a:t> в </a:t>
            </a:r>
            <a:r>
              <a:rPr sz="4050" dirty="0" err="1">
                <a:solidFill>
                  <a:srgbClr val="040404"/>
                </a:solidFill>
              </a:rPr>
              <a:t>его</a:t>
            </a:r>
            <a:r>
              <a:rPr sz="4050" dirty="0">
                <a:solidFill>
                  <a:srgbClr val="040404"/>
                </a:solidFill>
              </a:rPr>
              <a:t> в </a:t>
            </a:r>
            <a:r>
              <a:rPr sz="4050" dirty="0" err="1">
                <a:solidFill>
                  <a:srgbClr val="040404"/>
                </a:solidFill>
              </a:rPr>
              <a:t>культуру</a:t>
            </a:r>
            <a:r>
              <a:rPr sz="4050" dirty="0">
                <a:solidFill>
                  <a:srgbClr val="040404"/>
                </a:solidFill>
              </a:rPr>
              <a:t>, </a:t>
            </a:r>
            <a:r>
              <a:rPr sz="4050" dirty="0" err="1">
                <a:solidFill>
                  <a:srgbClr val="040404"/>
                </a:solidFill>
              </a:rPr>
              <a:t>приобщение</a:t>
            </a:r>
            <a:r>
              <a:rPr sz="4050" dirty="0">
                <a:solidFill>
                  <a:srgbClr val="040404"/>
                </a:solidFill>
              </a:rPr>
              <a:t> к </a:t>
            </a:r>
            <a:r>
              <a:rPr sz="4050" dirty="0" err="1">
                <a:solidFill>
                  <a:srgbClr val="040404"/>
                </a:solidFill>
              </a:rPr>
              <a:t>жизни</a:t>
            </a:r>
            <a:r>
              <a:rPr sz="4050" dirty="0">
                <a:solidFill>
                  <a:srgbClr val="040404"/>
                </a:solidFill>
              </a:rPr>
              <a:t> в </a:t>
            </a:r>
            <a:r>
              <a:rPr sz="4050" dirty="0" err="1">
                <a:solidFill>
                  <a:srgbClr val="040404"/>
                </a:solidFill>
              </a:rPr>
              <a:t>социуме</a:t>
            </a:r>
            <a:r>
              <a:rPr sz="4050" dirty="0">
                <a:solidFill>
                  <a:srgbClr val="040404"/>
                </a:solidFill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787399" y="504761"/>
            <a:ext cx="11430001" cy="822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 lnSpcReduction="10000"/>
          </a:bodyPr>
          <a:lstStyle>
            <a:lvl1pPr algn="l">
              <a:defRPr sz="50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r>
              <a:rPr b="1" dirty="0"/>
              <a:t>Задачи </a:t>
            </a:r>
            <a:r>
              <a:rPr b="1" dirty="0" err="1"/>
              <a:t>надомного</a:t>
            </a:r>
            <a:r>
              <a:rPr b="1" dirty="0"/>
              <a:t> обучения:</a:t>
            </a:r>
          </a:p>
        </p:txBody>
      </p:sp>
      <p:sp>
        <p:nvSpPr>
          <p:cNvPr id="126" name="Shape 126"/>
          <p:cNvSpPr/>
          <p:nvPr/>
        </p:nvSpPr>
        <p:spPr>
          <a:xfrm>
            <a:off x="259431" y="1347958"/>
            <a:ext cx="12327079" cy="8056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marL="239775" indent="-142366" algn="l" defTabSz="344677">
              <a:buClr>
                <a:srgbClr val="5E5E5E"/>
              </a:buClr>
              <a:buSzPct val="60000"/>
              <a:buBlip>
                <a:blip r:embed="rId2"/>
              </a:buBlip>
              <a:defRPr sz="2359"/>
            </a:pPr>
            <a:r>
              <a:rPr dirty="0"/>
              <a:t> </a:t>
            </a:r>
            <a:r>
              <a:rPr lang="ru-RU" sz="2949" dirty="0" smtClean="0">
                <a:solidFill>
                  <a:srgbClr val="040404"/>
                </a:solidFill>
              </a:rPr>
              <a:t> </a:t>
            </a:r>
            <a:r>
              <a:rPr sz="2949" dirty="0" err="1" smtClean="0">
                <a:solidFill>
                  <a:srgbClr val="040404"/>
                </a:solidFill>
              </a:rPr>
              <a:t>индивидуального</a:t>
            </a:r>
            <a:r>
              <a:rPr sz="2949" dirty="0" smtClean="0">
                <a:solidFill>
                  <a:srgbClr val="040404"/>
                </a:solidFill>
              </a:rPr>
              <a:t> </a:t>
            </a:r>
            <a:r>
              <a:rPr sz="2949" dirty="0" err="1">
                <a:solidFill>
                  <a:srgbClr val="040404"/>
                </a:solidFill>
              </a:rPr>
              <a:t>педагогического</a:t>
            </a:r>
            <a:r>
              <a:rPr sz="2949" dirty="0">
                <a:solidFill>
                  <a:srgbClr val="040404"/>
                </a:solidFill>
              </a:rPr>
              <a:t> </a:t>
            </a:r>
            <a:r>
              <a:rPr sz="2949" dirty="0" err="1">
                <a:solidFill>
                  <a:srgbClr val="040404"/>
                </a:solidFill>
              </a:rPr>
              <a:t>подхода</a:t>
            </a:r>
            <a:r>
              <a:rPr sz="2949" dirty="0">
                <a:solidFill>
                  <a:srgbClr val="040404"/>
                </a:solidFill>
              </a:rPr>
              <a:t> к </a:t>
            </a:r>
            <a:r>
              <a:rPr sz="2949" dirty="0" err="1">
                <a:solidFill>
                  <a:srgbClr val="040404"/>
                </a:solidFill>
              </a:rPr>
              <a:t>ребенку</a:t>
            </a:r>
            <a:r>
              <a:rPr sz="2949" dirty="0">
                <a:solidFill>
                  <a:srgbClr val="040404"/>
                </a:solidFill>
              </a:rPr>
              <a:t> с ОВЗ с </a:t>
            </a:r>
            <a:r>
              <a:rPr sz="2949" dirty="0" err="1">
                <a:solidFill>
                  <a:srgbClr val="040404"/>
                </a:solidFill>
              </a:rPr>
              <a:t>учетом</a:t>
            </a:r>
            <a:r>
              <a:rPr sz="2949" dirty="0">
                <a:solidFill>
                  <a:srgbClr val="040404"/>
                </a:solidFill>
              </a:rPr>
              <a:t> </a:t>
            </a:r>
            <a:r>
              <a:rPr sz="2949" dirty="0" err="1">
                <a:solidFill>
                  <a:srgbClr val="040404"/>
                </a:solidFill>
              </a:rPr>
              <a:t>специфики</a:t>
            </a:r>
            <a:r>
              <a:rPr sz="2949" dirty="0">
                <a:solidFill>
                  <a:srgbClr val="040404"/>
                </a:solidFill>
              </a:rPr>
              <a:t> и </a:t>
            </a:r>
            <a:r>
              <a:rPr sz="2949" dirty="0" err="1">
                <a:solidFill>
                  <a:srgbClr val="040404"/>
                </a:solidFill>
              </a:rPr>
              <a:t>выраженности</a:t>
            </a:r>
            <a:r>
              <a:rPr sz="2949" dirty="0">
                <a:solidFill>
                  <a:srgbClr val="040404"/>
                </a:solidFill>
              </a:rPr>
              <a:t> </a:t>
            </a:r>
            <a:r>
              <a:rPr sz="2949" dirty="0" err="1">
                <a:solidFill>
                  <a:srgbClr val="040404"/>
                </a:solidFill>
              </a:rPr>
              <a:t>нарушения</a:t>
            </a:r>
            <a:r>
              <a:rPr sz="2949" dirty="0">
                <a:solidFill>
                  <a:srgbClr val="040404"/>
                </a:solidFill>
              </a:rPr>
              <a:t> развития, социального </a:t>
            </a:r>
            <a:r>
              <a:rPr sz="2949" dirty="0" err="1">
                <a:solidFill>
                  <a:srgbClr val="040404"/>
                </a:solidFill>
              </a:rPr>
              <a:t>опыта</a:t>
            </a:r>
            <a:r>
              <a:rPr sz="2949" dirty="0">
                <a:solidFill>
                  <a:srgbClr val="040404"/>
                </a:solidFill>
              </a:rPr>
              <a:t>, </a:t>
            </a:r>
            <a:r>
              <a:rPr sz="2949" dirty="0" err="1">
                <a:solidFill>
                  <a:srgbClr val="040404"/>
                </a:solidFill>
              </a:rPr>
              <a:t>индивидуальных</a:t>
            </a:r>
            <a:r>
              <a:rPr sz="2949" dirty="0">
                <a:solidFill>
                  <a:srgbClr val="040404"/>
                </a:solidFill>
              </a:rPr>
              <a:t> и </a:t>
            </a:r>
            <a:r>
              <a:rPr sz="2949" dirty="0" err="1">
                <a:solidFill>
                  <a:srgbClr val="040404"/>
                </a:solidFill>
              </a:rPr>
              <a:t>семейных</a:t>
            </a:r>
            <a:r>
              <a:rPr sz="2949" dirty="0">
                <a:solidFill>
                  <a:srgbClr val="040404"/>
                </a:solidFill>
              </a:rPr>
              <a:t> </a:t>
            </a:r>
            <a:r>
              <a:rPr sz="2949" dirty="0" err="1">
                <a:solidFill>
                  <a:srgbClr val="040404"/>
                </a:solidFill>
              </a:rPr>
              <a:t>ресурсов</a:t>
            </a:r>
            <a:r>
              <a:rPr sz="2949" dirty="0">
                <a:solidFill>
                  <a:srgbClr val="040404"/>
                </a:solidFill>
              </a:rPr>
              <a:t>;  </a:t>
            </a:r>
          </a:p>
          <a:p>
            <a:pPr marL="247268" indent="-142366" algn="l" defTabSz="344677">
              <a:buSzPct val="50000"/>
              <a:buBlip>
                <a:blip r:embed="rId2"/>
              </a:buBlip>
              <a:defRPr sz="2949"/>
            </a:pP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построение</a:t>
            </a:r>
            <a:r>
              <a:rPr dirty="0">
                <a:solidFill>
                  <a:srgbClr val="040404"/>
                </a:solidFill>
              </a:rPr>
              <a:t> обучения </a:t>
            </a:r>
            <a:r>
              <a:rPr dirty="0" err="1">
                <a:solidFill>
                  <a:srgbClr val="040404"/>
                </a:solidFill>
              </a:rPr>
              <a:t>особым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образом</a:t>
            </a:r>
            <a:r>
              <a:rPr dirty="0">
                <a:solidFill>
                  <a:srgbClr val="040404"/>
                </a:solidFill>
              </a:rPr>
              <a:t> – с </a:t>
            </a:r>
            <a:r>
              <a:rPr dirty="0" err="1">
                <a:solidFill>
                  <a:srgbClr val="040404"/>
                </a:solidFill>
              </a:rPr>
              <a:t>выделением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специальных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задач</a:t>
            </a:r>
            <a:r>
              <a:rPr dirty="0">
                <a:solidFill>
                  <a:srgbClr val="040404"/>
                </a:solidFill>
              </a:rPr>
              <a:t>, </a:t>
            </a:r>
            <a:r>
              <a:rPr dirty="0" err="1">
                <a:solidFill>
                  <a:srgbClr val="040404"/>
                </a:solidFill>
              </a:rPr>
              <a:t>разделов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содержания</a:t>
            </a:r>
            <a:r>
              <a:rPr dirty="0">
                <a:solidFill>
                  <a:srgbClr val="040404"/>
                </a:solidFill>
              </a:rPr>
              <a:t> обучения, а </a:t>
            </a:r>
            <a:r>
              <a:rPr dirty="0" err="1">
                <a:solidFill>
                  <a:srgbClr val="040404"/>
                </a:solidFill>
              </a:rPr>
              <a:t>также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методов</a:t>
            </a:r>
            <a:r>
              <a:rPr dirty="0">
                <a:solidFill>
                  <a:srgbClr val="040404"/>
                </a:solidFill>
              </a:rPr>
              <a:t>, </a:t>
            </a:r>
            <a:r>
              <a:rPr dirty="0" err="1">
                <a:solidFill>
                  <a:srgbClr val="040404"/>
                </a:solidFill>
              </a:rPr>
              <a:t>приемов</a:t>
            </a:r>
            <a:r>
              <a:rPr dirty="0">
                <a:solidFill>
                  <a:srgbClr val="040404"/>
                </a:solidFill>
              </a:rPr>
              <a:t> и </a:t>
            </a:r>
            <a:r>
              <a:rPr dirty="0" err="1">
                <a:solidFill>
                  <a:srgbClr val="040404"/>
                </a:solidFill>
              </a:rPr>
              <a:t>средств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достижения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тех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образовательных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задач</a:t>
            </a:r>
            <a:r>
              <a:rPr dirty="0">
                <a:solidFill>
                  <a:srgbClr val="040404"/>
                </a:solidFill>
              </a:rPr>
              <a:t>, </a:t>
            </a:r>
            <a:r>
              <a:rPr dirty="0" err="1">
                <a:solidFill>
                  <a:srgbClr val="040404"/>
                </a:solidFill>
              </a:rPr>
              <a:t>которые</a:t>
            </a:r>
            <a:r>
              <a:rPr dirty="0">
                <a:solidFill>
                  <a:srgbClr val="040404"/>
                </a:solidFill>
              </a:rPr>
              <a:t> в </a:t>
            </a:r>
            <a:r>
              <a:rPr dirty="0" err="1">
                <a:solidFill>
                  <a:srgbClr val="040404"/>
                </a:solidFill>
              </a:rPr>
              <a:t>условиях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нормы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достигаются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традиционными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способами</a:t>
            </a:r>
            <a:r>
              <a:rPr dirty="0">
                <a:solidFill>
                  <a:srgbClr val="040404"/>
                </a:solidFill>
              </a:rPr>
              <a:t>;</a:t>
            </a:r>
          </a:p>
          <a:p>
            <a:pPr marL="247268" indent="-142366" algn="l" defTabSz="344677">
              <a:buSzPct val="50000"/>
              <a:buBlip>
                <a:blip r:embed="rId2"/>
              </a:buBlip>
              <a:defRPr sz="2949"/>
            </a:pP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интеграция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процесса</a:t>
            </a:r>
            <a:r>
              <a:rPr dirty="0">
                <a:solidFill>
                  <a:srgbClr val="040404"/>
                </a:solidFill>
              </a:rPr>
              <a:t> освоения </a:t>
            </a:r>
            <a:r>
              <a:rPr dirty="0" err="1">
                <a:solidFill>
                  <a:srgbClr val="040404"/>
                </a:solidFill>
              </a:rPr>
              <a:t>знаний</a:t>
            </a:r>
            <a:r>
              <a:rPr dirty="0">
                <a:solidFill>
                  <a:srgbClr val="040404"/>
                </a:solidFill>
              </a:rPr>
              <a:t> и </a:t>
            </a:r>
            <a:r>
              <a:rPr dirty="0" err="1">
                <a:solidFill>
                  <a:srgbClr val="040404"/>
                </a:solidFill>
              </a:rPr>
              <a:t>учебных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навыков</a:t>
            </a:r>
            <a:r>
              <a:rPr dirty="0">
                <a:solidFill>
                  <a:srgbClr val="040404"/>
                </a:solidFill>
              </a:rPr>
              <a:t> и </a:t>
            </a:r>
            <a:r>
              <a:rPr dirty="0" err="1">
                <a:solidFill>
                  <a:srgbClr val="040404"/>
                </a:solidFill>
              </a:rPr>
              <a:t>процесса</a:t>
            </a:r>
            <a:r>
              <a:rPr dirty="0">
                <a:solidFill>
                  <a:srgbClr val="040404"/>
                </a:solidFill>
              </a:rPr>
              <a:t> развития социального </a:t>
            </a:r>
            <a:r>
              <a:rPr dirty="0" err="1">
                <a:solidFill>
                  <a:srgbClr val="040404"/>
                </a:solidFill>
              </a:rPr>
              <a:t>опыта</a:t>
            </a:r>
            <a:r>
              <a:rPr dirty="0">
                <a:solidFill>
                  <a:srgbClr val="040404"/>
                </a:solidFill>
              </a:rPr>
              <a:t>, </a:t>
            </a:r>
            <a:r>
              <a:rPr dirty="0" err="1">
                <a:solidFill>
                  <a:srgbClr val="040404"/>
                </a:solidFill>
              </a:rPr>
              <a:t>жизненных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компетенций</a:t>
            </a:r>
            <a:r>
              <a:rPr dirty="0">
                <a:solidFill>
                  <a:srgbClr val="040404"/>
                </a:solidFill>
              </a:rPr>
              <a:t>;</a:t>
            </a:r>
          </a:p>
          <a:p>
            <a:pPr marL="247268" indent="-142366" algn="l" defTabSz="344677">
              <a:buSzPct val="50000"/>
              <a:buBlip>
                <a:blip r:embed="rId2"/>
              </a:buBlip>
              <a:defRPr sz="2949"/>
            </a:pP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обеспечение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педагогического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сопровождения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процесса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интеграции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детей</a:t>
            </a:r>
            <a:r>
              <a:rPr dirty="0">
                <a:solidFill>
                  <a:srgbClr val="040404"/>
                </a:solidFill>
              </a:rPr>
              <a:t> с ОВЗ в </a:t>
            </a:r>
            <a:r>
              <a:rPr dirty="0" err="1">
                <a:solidFill>
                  <a:srgbClr val="040404"/>
                </a:solidFill>
              </a:rPr>
              <a:t>образовательную</a:t>
            </a:r>
            <a:r>
              <a:rPr dirty="0">
                <a:solidFill>
                  <a:srgbClr val="040404"/>
                </a:solidFill>
              </a:rPr>
              <a:t> и </a:t>
            </a:r>
            <a:r>
              <a:rPr dirty="0" err="1">
                <a:solidFill>
                  <a:srgbClr val="040404"/>
                </a:solidFill>
              </a:rPr>
              <a:t>социальную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среду</a:t>
            </a:r>
            <a:r>
              <a:rPr dirty="0">
                <a:solidFill>
                  <a:srgbClr val="040404"/>
                </a:solidFill>
              </a:rPr>
              <a:t>, </a:t>
            </a:r>
            <a:r>
              <a:rPr dirty="0" err="1">
                <a:solidFill>
                  <a:srgbClr val="040404"/>
                </a:solidFill>
              </a:rPr>
              <a:t>содействия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ребенку</a:t>
            </a:r>
            <a:r>
              <a:rPr dirty="0">
                <a:solidFill>
                  <a:srgbClr val="040404"/>
                </a:solidFill>
              </a:rPr>
              <a:t> и </a:t>
            </a:r>
            <a:r>
              <a:rPr dirty="0" err="1">
                <a:solidFill>
                  <a:srgbClr val="040404"/>
                </a:solidFill>
              </a:rPr>
              <a:t>его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семье</a:t>
            </a:r>
            <a:r>
              <a:rPr dirty="0">
                <a:solidFill>
                  <a:srgbClr val="040404"/>
                </a:solidFill>
              </a:rPr>
              <a:t>, </a:t>
            </a:r>
            <a:r>
              <a:rPr dirty="0" err="1">
                <a:solidFill>
                  <a:srgbClr val="040404"/>
                </a:solidFill>
              </a:rPr>
              <a:t>помощи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педагогам</a:t>
            </a:r>
            <a:r>
              <a:rPr dirty="0">
                <a:solidFill>
                  <a:srgbClr val="040404"/>
                </a:solidFill>
              </a:rPr>
              <a:t>;</a:t>
            </a:r>
          </a:p>
          <a:p>
            <a:pPr marL="247268" indent="-142366" algn="l" defTabSz="344677">
              <a:buSzPct val="50000"/>
              <a:buBlip>
                <a:blip r:embed="rId2"/>
              </a:buBlip>
              <a:defRPr sz="2949"/>
            </a:pP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координация</a:t>
            </a:r>
            <a:r>
              <a:rPr dirty="0">
                <a:solidFill>
                  <a:srgbClr val="040404"/>
                </a:solidFill>
              </a:rPr>
              <a:t> и </a:t>
            </a:r>
            <a:r>
              <a:rPr dirty="0" err="1">
                <a:solidFill>
                  <a:srgbClr val="040404"/>
                </a:solidFill>
              </a:rPr>
              <a:t>взаимодействие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специалистов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разного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профиля</a:t>
            </a:r>
            <a:r>
              <a:rPr dirty="0">
                <a:solidFill>
                  <a:srgbClr val="040404"/>
                </a:solidFill>
              </a:rPr>
              <a:t> и </a:t>
            </a:r>
            <a:r>
              <a:rPr dirty="0" err="1">
                <a:solidFill>
                  <a:srgbClr val="040404"/>
                </a:solidFill>
              </a:rPr>
              <a:t>родителей</a:t>
            </a:r>
            <a:r>
              <a:rPr dirty="0">
                <a:solidFill>
                  <a:srgbClr val="040404"/>
                </a:solidFill>
              </a:rPr>
              <a:t>, </a:t>
            </a:r>
            <a:r>
              <a:rPr dirty="0" err="1">
                <a:solidFill>
                  <a:srgbClr val="040404"/>
                </a:solidFill>
              </a:rPr>
              <a:t>вовлеченных</a:t>
            </a:r>
            <a:r>
              <a:rPr dirty="0">
                <a:solidFill>
                  <a:srgbClr val="040404"/>
                </a:solidFill>
              </a:rPr>
              <a:t> в </a:t>
            </a:r>
            <a:r>
              <a:rPr dirty="0" err="1">
                <a:solidFill>
                  <a:srgbClr val="040404"/>
                </a:solidFill>
              </a:rPr>
              <a:t>процессе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образования</a:t>
            </a:r>
            <a:r>
              <a:rPr dirty="0">
                <a:solidFill>
                  <a:srgbClr val="040404"/>
                </a:solidFill>
              </a:rPr>
              <a:t>;</a:t>
            </a:r>
          </a:p>
          <a:p>
            <a:pPr marL="247268" indent="-142366" algn="l" defTabSz="344677">
              <a:buSzPct val="50000"/>
              <a:buBlip>
                <a:blip r:embed="rId2"/>
              </a:buBlip>
              <a:defRPr sz="2949"/>
            </a:pP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формирование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толерантного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восприятия</a:t>
            </a:r>
            <a:r>
              <a:rPr dirty="0">
                <a:solidFill>
                  <a:srgbClr val="040404"/>
                </a:solidFill>
              </a:rPr>
              <a:t> и </a:t>
            </a:r>
            <a:r>
              <a:rPr dirty="0" err="1">
                <a:solidFill>
                  <a:srgbClr val="040404"/>
                </a:solidFill>
              </a:rPr>
              <a:t>отношения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участников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образовательного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процесса</a:t>
            </a:r>
            <a:r>
              <a:rPr dirty="0">
                <a:solidFill>
                  <a:srgbClr val="040404"/>
                </a:solidFill>
              </a:rPr>
              <a:t> к </a:t>
            </a:r>
            <a:r>
              <a:rPr dirty="0" err="1">
                <a:solidFill>
                  <a:srgbClr val="040404"/>
                </a:solidFill>
              </a:rPr>
              <a:t>различным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нарушениям</a:t>
            </a:r>
            <a:r>
              <a:rPr dirty="0">
                <a:solidFill>
                  <a:srgbClr val="040404"/>
                </a:solidFill>
              </a:rPr>
              <a:t> развития и </a:t>
            </a:r>
            <a:r>
              <a:rPr dirty="0" err="1">
                <a:solidFill>
                  <a:srgbClr val="040404"/>
                </a:solidFill>
              </a:rPr>
              <a:t>детям</a:t>
            </a:r>
            <a:r>
              <a:rPr dirty="0">
                <a:solidFill>
                  <a:srgbClr val="040404"/>
                </a:solidFill>
              </a:rPr>
              <a:t> с ОВЗ.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ctrTitle"/>
          </p:nvPr>
        </p:nvSpPr>
        <p:spPr>
          <a:xfrm>
            <a:off x="787400" y="622300"/>
            <a:ext cx="11430000" cy="82262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z="5000"/>
            </a:lvl1pPr>
          </a:lstStyle>
          <a:p>
            <a:r>
              <a:t>Предполагаемые результаты: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ubTitle" idx="1"/>
          </p:nvPr>
        </p:nvSpPr>
        <p:spPr>
          <a:xfrm>
            <a:off x="787400" y="1389876"/>
            <a:ext cx="11430001" cy="8086081"/>
          </a:xfrm>
          <a:prstGeom prst="rect">
            <a:avLst/>
          </a:prstGeom>
        </p:spPr>
        <p:txBody>
          <a:bodyPr/>
          <a:lstStyle/>
          <a:p>
            <a:pPr algn="l" defTabSz="531622">
              <a:spcBef>
                <a:spcPts val="1800"/>
              </a:spcBef>
              <a:defRPr sz="3640" u="sng"/>
            </a:pPr>
            <a:r>
              <a:rPr dirty="0" err="1">
                <a:solidFill>
                  <a:srgbClr val="040404"/>
                </a:solidFill>
              </a:rPr>
              <a:t>Для</a:t>
            </a:r>
            <a:r>
              <a:rPr dirty="0">
                <a:solidFill>
                  <a:srgbClr val="040404"/>
                </a:solidFill>
              </a:rPr>
              <a:t>   </a:t>
            </a:r>
            <a:r>
              <a:rPr dirty="0" err="1">
                <a:solidFill>
                  <a:srgbClr val="040404"/>
                </a:solidFill>
              </a:rPr>
              <a:t>ребенка</a:t>
            </a:r>
            <a:r>
              <a:rPr dirty="0">
                <a:solidFill>
                  <a:srgbClr val="040404"/>
                </a:solidFill>
              </a:rPr>
              <a:t> с </a:t>
            </a:r>
            <a:r>
              <a:rPr dirty="0" err="1">
                <a:solidFill>
                  <a:srgbClr val="040404"/>
                </a:solidFill>
              </a:rPr>
              <a:t>ограниченными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возможностями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здоровья</a:t>
            </a:r>
            <a:r>
              <a:rPr dirty="0">
                <a:solidFill>
                  <a:srgbClr val="040404"/>
                </a:solidFill>
              </a:rPr>
              <a:t>:</a:t>
            </a:r>
          </a:p>
          <a:p>
            <a:pPr marL="398074" indent="-398074" algn="l" defTabSz="531622">
              <a:buSzPct val="50000"/>
              <a:buBlip>
                <a:blip r:embed="rId2"/>
              </a:buBlip>
              <a:defRPr sz="3640"/>
            </a:pPr>
            <a:r>
              <a:rPr dirty="0" smtClean="0">
                <a:solidFill>
                  <a:srgbClr val="040404"/>
                </a:solidFill>
              </a:rPr>
              <a:t> </a:t>
            </a:r>
            <a:r>
              <a:rPr dirty="0" err="1" smtClean="0">
                <a:solidFill>
                  <a:srgbClr val="040404"/>
                </a:solidFill>
              </a:rPr>
              <a:t>выход</a:t>
            </a:r>
            <a:r>
              <a:rPr dirty="0" smtClean="0">
                <a:solidFill>
                  <a:srgbClr val="040404"/>
                </a:solidFill>
              </a:rPr>
              <a:t> </a:t>
            </a:r>
            <a:r>
              <a:rPr dirty="0" err="1" smtClean="0">
                <a:solidFill>
                  <a:srgbClr val="040404"/>
                </a:solidFill>
              </a:rPr>
              <a:t>детей</a:t>
            </a:r>
            <a:r>
              <a:rPr dirty="0" smtClean="0">
                <a:solidFill>
                  <a:srgbClr val="040404"/>
                </a:solidFill>
              </a:rPr>
              <a:t> с ОВЗ </a:t>
            </a:r>
            <a:r>
              <a:rPr dirty="0" err="1" smtClean="0">
                <a:solidFill>
                  <a:srgbClr val="040404"/>
                </a:solidFill>
              </a:rPr>
              <a:t>из</a:t>
            </a:r>
            <a:r>
              <a:rPr dirty="0" smtClean="0">
                <a:solidFill>
                  <a:srgbClr val="040404"/>
                </a:solidFill>
              </a:rPr>
              <a:t> </a:t>
            </a:r>
            <a:r>
              <a:rPr dirty="0" err="1" smtClean="0">
                <a:solidFill>
                  <a:srgbClr val="040404"/>
                </a:solidFill>
              </a:rPr>
              <a:t>состояния</a:t>
            </a:r>
            <a:r>
              <a:rPr dirty="0" smtClean="0">
                <a:solidFill>
                  <a:srgbClr val="040404"/>
                </a:solidFill>
              </a:rPr>
              <a:t> </a:t>
            </a:r>
            <a:r>
              <a:rPr dirty="0" err="1" smtClean="0">
                <a:solidFill>
                  <a:srgbClr val="040404"/>
                </a:solidFill>
              </a:rPr>
              <a:t>изолированности</a:t>
            </a:r>
            <a:r>
              <a:rPr dirty="0" smtClean="0">
                <a:solidFill>
                  <a:srgbClr val="040404"/>
                </a:solidFill>
              </a:rPr>
              <a:t> </a:t>
            </a:r>
            <a:r>
              <a:rPr dirty="0" err="1" smtClean="0">
                <a:solidFill>
                  <a:srgbClr val="040404"/>
                </a:solidFill>
              </a:rPr>
              <a:t>от</a:t>
            </a:r>
            <a:r>
              <a:rPr dirty="0" smtClean="0">
                <a:solidFill>
                  <a:srgbClr val="040404"/>
                </a:solidFill>
              </a:rPr>
              <a:t> </a:t>
            </a:r>
            <a:r>
              <a:rPr dirty="0" err="1" smtClean="0">
                <a:solidFill>
                  <a:srgbClr val="040404"/>
                </a:solidFill>
              </a:rPr>
              <a:t>общества</a:t>
            </a:r>
            <a:r>
              <a:rPr dirty="0" smtClean="0">
                <a:solidFill>
                  <a:srgbClr val="040404"/>
                </a:solidFill>
              </a:rPr>
              <a:t>;</a:t>
            </a:r>
          </a:p>
          <a:p>
            <a:pPr marL="398074" indent="-398074" algn="l" defTabSz="531622">
              <a:buSzPct val="50000"/>
              <a:buBlip>
                <a:blip r:embed="rId2"/>
              </a:buBlip>
              <a:defRPr sz="3640"/>
            </a:pPr>
            <a:r>
              <a:rPr dirty="0" smtClean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освоение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жизненно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значимых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компетенций</a:t>
            </a:r>
            <a:r>
              <a:rPr dirty="0">
                <a:solidFill>
                  <a:srgbClr val="040404"/>
                </a:solidFill>
              </a:rPr>
              <a:t>: </a:t>
            </a:r>
            <a:r>
              <a:rPr dirty="0" err="1">
                <a:solidFill>
                  <a:srgbClr val="040404"/>
                </a:solidFill>
              </a:rPr>
              <a:t>овладение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социально-бытовыми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умениями</a:t>
            </a:r>
            <a:r>
              <a:rPr dirty="0">
                <a:solidFill>
                  <a:srgbClr val="040404"/>
                </a:solidFill>
              </a:rPr>
              <a:t>, </a:t>
            </a:r>
            <a:r>
              <a:rPr dirty="0" err="1">
                <a:solidFill>
                  <a:srgbClr val="040404"/>
                </a:solidFill>
              </a:rPr>
              <a:t>используемыми</a:t>
            </a:r>
            <a:r>
              <a:rPr dirty="0">
                <a:solidFill>
                  <a:srgbClr val="040404"/>
                </a:solidFill>
              </a:rPr>
              <a:t> в </a:t>
            </a:r>
            <a:r>
              <a:rPr dirty="0" err="1">
                <a:solidFill>
                  <a:srgbClr val="040404"/>
                </a:solidFill>
              </a:rPr>
              <a:t>повседневной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жизни</a:t>
            </a:r>
            <a:r>
              <a:rPr dirty="0">
                <a:solidFill>
                  <a:srgbClr val="040404"/>
                </a:solidFill>
              </a:rPr>
              <a:t>; </a:t>
            </a:r>
            <a:r>
              <a:rPr dirty="0" err="1">
                <a:solidFill>
                  <a:srgbClr val="040404"/>
                </a:solidFill>
              </a:rPr>
              <a:t>овладение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навыками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коммуникации</a:t>
            </a:r>
            <a:r>
              <a:rPr dirty="0">
                <a:solidFill>
                  <a:srgbClr val="040404"/>
                </a:solidFill>
              </a:rPr>
              <a:t>; </a:t>
            </a:r>
            <a:r>
              <a:rPr dirty="0" err="1">
                <a:solidFill>
                  <a:srgbClr val="040404"/>
                </a:solidFill>
              </a:rPr>
              <a:t>осмысление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своего</a:t>
            </a:r>
            <a:r>
              <a:rPr dirty="0">
                <a:solidFill>
                  <a:srgbClr val="040404"/>
                </a:solidFill>
              </a:rPr>
              <a:t> социального </a:t>
            </a:r>
            <a:r>
              <a:rPr dirty="0" err="1">
                <a:solidFill>
                  <a:srgbClr val="040404"/>
                </a:solidFill>
              </a:rPr>
              <a:t>окружения</a:t>
            </a:r>
            <a:r>
              <a:rPr dirty="0">
                <a:solidFill>
                  <a:srgbClr val="040404"/>
                </a:solidFill>
              </a:rPr>
              <a:t> и </a:t>
            </a:r>
            <a:r>
              <a:rPr dirty="0" err="1">
                <a:solidFill>
                  <a:srgbClr val="040404"/>
                </a:solidFill>
              </a:rPr>
              <a:t>освоение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соответствующих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возрасту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системы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ценностей</a:t>
            </a:r>
            <a:r>
              <a:rPr dirty="0">
                <a:solidFill>
                  <a:srgbClr val="040404"/>
                </a:solidFill>
              </a:rPr>
              <a:t> и социальных </a:t>
            </a:r>
            <a:r>
              <a:rPr dirty="0" err="1">
                <a:solidFill>
                  <a:srgbClr val="040404"/>
                </a:solidFill>
              </a:rPr>
              <a:t>ролей</a:t>
            </a:r>
            <a:r>
              <a:rPr dirty="0">
                <a:solidFill>
                  <a:srgbClr val="040404"/>
                </a:solidFill>
              </a:rPr>
              <a:t>; </a:t>
            </a:r>
          </a:p>
          <a:p>
            <a:pPr marL="398074" indent="-398074" algn="l" defTabSz="531622">
              <a:buSzPct val="50000"/>
              <a:buBlip>
                <a:blip r:embed="rId2"/>
              </a:buBlip>
              <a:defRPr sz="3640"/>
            </a:pP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преодоление</a:t>
            </a:r>
            <a:r>
              <a:rPr dirty="0">
                <a:solidFill>
                  <a:srgbClr val="040404"/>
                </a:solidFill>
              </a:rPr>
              <a:t> и/</a:t>
            </a:r>
            <a:r>
              <a:rPr dirty="0" err="1">
                <a:solidFill>
                  <a:srgbClr val="040404"/>
                </a:solidFill>
              </a:rPr>
              <a:t>или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ослабление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недостатков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речевого</a:t>
            </a:r>
            <a:r>
              <a:rPr dirty="0">
                <a:solidFill>
                  <a:srgbClr val="040404"/>
                </a:solidFill>
              </a:rPr>
              <a:t> развития </a:t>
            </a:r>
            <a:r>
              <a:rPr dirty="0" err="1">
                <a:solidFill>
                  <a:srgbClr val="040404"/>
                </a:solidFill>
              </a:rPr>
              <a:t>детей</a:t>
            </a:r>
            <a:r>
              <a:rPr dirty="0">
                <a:solidFill>
                  <a:srgbClr val="040404"/>
                </a:solidFill>
              </a:rPr>
              <a:t> с ОВЗ;</a:t>
            </a:r>
          </a:p>
          <a:p>
            <a:pPr marL="398074" indent="-398074" algn="l" defTabSz="531622">
              <a:buSzPct val="50000"/>
              <a:buBlip>
                <a:blip r:embed="rId2"/>
              </a:buBlip>
              <a:defRPr sz="3640"/>
            </a:pP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социальная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адаптация</a:t>
            </a:r>
            <a:r>
              <a:rPr dirty="0">
                <a:solidFill>
                  <a:srgbClr val="040404"/>
                </a:solidFill>
              </a:rPr>
              <a:t> в </a:t>
            </a:r>
            <a:r>
              <a:rPr dirty="0" err="1">
                <a:solidFill>
                  <a:srgbClr val="040404"/>
                </a:solidFill>
              </a:rPr>
              <a:t>коллективе</a:t>
            </a:r>
            <a:r>
              <a:rPr dirty="0">
                <a:solidFill>
                  <a:srgbClr val="040404"/>
                </a:solidFill>
              </a:rPr>
              <a:t>, </a:t>
            </a:r>
            <a:r>
              <a:rPr dirty="0" err="1">
                <a:solidFill>
                  <a:srgbClr val="040404"/>
                </a:solidFill>
              </a:rPr>
              <a:t>обществе</a:t>
            </a:r>
            <a:r>
              <a:rPr dirty="0">
                <a:solidFill>
                  <a:srgbClr val="040404"/>
                </a:solidFill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ctrTitle"/>
          </p:nvPr>
        </p:nvSpPr>
        <p:spPr>
          <a:xfrm>
            <a:off x="787400" y="622300"/>
            <a:ext cx="11430000" cy="82262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z="5000"/>
            </a:lvl1pPr>
          </a:lstStyle>
          <a:p>
            <a:r>
              <a:rPr b="1" dirty="0" err="1"/>
              <a:t>Предполагаемые</a:t>
            </a:r>
            <a:r>
              <a:rPr b="1" dirty="0"/>
              <a:t> </a:t>
            </a:r>
            <a:r>
              <a:rPr b="1" dirty="0" err="1"/>
              <a:t>результаты</a:t>
            </a:r>
            <a:r>
              <a:rPr b="1" dirty="0"/>
              <a:t>: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ubTitle" idx="1"/>
          </p:nvPr>
        </p:nvSpPr>
        <p:spPr>
          <a:xfrm>
            <a:off x="787400" y="1676400"/>
            <a:ext cx="11430000" cy="8086081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2000"/>
              </a:spcBef>
              <a:defRPr u="sng"/>
            </a:pPr>
            <a:r>
              <a:rPr dirty="0" err="1">
                <a:solidFill>
                  <a:srgbClr val="040404"/>
                </a:solidFill>
              </a:rPr>
              <a:t>Для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семьи</a:t>
            </a:r>
            <a:r>
              <a:rPr dirty="0">
                <a:solidFill>
                  <a:srgbClr val="040404"/>
                </a:solidFill>
              </a:rPr>
              <a:t>, </a:t>
            </a:r>
            <a:r>
              <a:rPr dirty="0" err="1">
                <a:solidFill>
                  <a:srgbClr val="040404"/>
                </a:solidFill>
              </a:rPr>
              <a:t>воспитывающей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ребенка</a:t>
            </a:r>
            <a:r>
              <a:rPr dirty="0">
                <a:solidFill>
                  <a:srgbClr val="040404"/>
                </a:solidFill>
              </a:rPr>
              <a:t> с </a:t>
            </a:r>
            <a:r>
              <a:rPr dirty="0" err="1">
                <a:solidFill>
                  <a:srgbClr val="040404"/>
                </a:solidFill>
              </a:rPr>
              <a:t>ограниченными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возможностями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здоровья</a:t>
            </a:r>
            <a:r>
              <a:rPr dirty="0" smtClean="0">
                <a:solidFill>
                  <a:srgbClr val="040404"/>
                </a:solidFill>
              </a:rPr>
              <a:t>:</a:t>
            </a:r>
            <a:endParaRPr lang="ru-RU" smtClean="0">
              <a:solidFill>
                <a:srgbClr val="040404"/>
              </a:solidFill>
            </a:endParaRPr>
          </a:p>
          <a:p>
            <a:pPr algn="l">
              <a:spcBef>
                <a:spcPts val="2000"/>
              </a:spcBef>
              <a:defRPr u="sng"/>
            </a:pPr>
            <a:endParaRPr dirty="0">
              <a:solidFill>
                <a:srgbClr val="040404"/>
              </a:solidFill>
            </a:endParaRPr>
          </a:p>
          <a:p>
            <a:pPr marL="437444" indent="-437444" algn="l">
              <a:buSzPct val="50000"/>
              <a:buBlip>
                <a:blip r:embed="rId2"/>
              </a:buBlip>
            </a:pP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повышение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педагогической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компетентности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родителей</a:t>
            </a:r>
            <a:r>
              <a:rPr dirty="0">
                <a:solidFill>
                  <a:srgbClr val="040404"/>
                </a:solidFill>
              </a:rPr>
              <a:t>;</a:t>
            </a:r>
            <a:endParaRPr sz="1200" dirty="0">
              <a:solidFill>
                <a:srgbClr val="040404"/>
              </a:solidFill>
            </a:endParaRPr>
          </a:p>
          <a:p>
            <a:pPr marL="437444" indent="-437444" algn="l">
              <a:buSzPct val="50000"/>
              <a:buBlip>
                <a:blip r:embed="rId2"/>
              </a:buBlip>
            </a:pPr>
            <a:r>
              <a:rPr dirty="0" err="1">
                <a:solidFill>
                  <a:srgbClr val="040404"/>
                </a:solidFill>
              </a:rPr>
              <a:t>систематизация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педагогической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помощи</a:t>
            </a:r>
            <a:r>
              <a:rPr dirty="0">
                <a:solidFill>
                  <a:srgbClr val="040404"/>
                </a:solidFill>
              </a:rPr>
              <a:t> и </a:t>
            </a:r>
            <a:r>
              <a:rPr dirty="0" err="1">
                <a:solidFill>
                  <a:srgbClr val="040404"/>
                </a:solidFill>
              </a:rPr>
              <a:t>поддержки</a:t>
            </a:r>
            <a:r>
              <a:rPr dirty="0">
                <a:solidFill>
                  <a:srgbClr val="040404"/>
                </a:solidFill>
              </a:rPr>
              <a:t> </a:t>
            </a:r>
            <a:r>
              <a:rPr dirty="0" err="1">
                <a:solidFill>
                  <a:srgbClr val="040404"/>
                </a:solidFill>
              </a:rPr>
              <a:t>родителей</a:t>
            </a:r>
            <a:r>
              <a:rPr dirty="0">
                <a:solidFill>
                  <a:srgbClr val="040404"/>
                </a:solidFill>
              </a:rPr>
              <a:t>.</a:t>
            </a:r>
          </a:p>
        </p:txBody>
      </p:sp>
      <p:sp>
        <p:nvSpPr>
          <p:cNvPr id="3" name="Управляющая кнопка: далее 2">
            <a:hlinkClick r:id="rId3" action="ppaction://hlinkfile" highlightClick="1"/>
          </p:cNvPr>
          <p:cNvSpPr/>
          <p:nvPr/>
        </p:nvSpPr>
        <p:spPr>
          <a:xfrm>
            <a:off x="741760" y="8621216"/>
            <a:ext cx="792088" cy="576064"/>
          </a:xfrm>
          <a:prstGeom prst="actionButtonForwardNext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224</Words>
  <Application>Microsoft Office PowerPoint</Application>
  <PresentationFormat>Произвольный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Harmony</vt:lpstr>
      <vt:lpstr>Оказание помощи детям с ОВЗ, не посещающим ДОУ</vt:lpstr>
      <vt:lpstr>Цель надомного обучения:</vt:lpstr>
      <vt:lpstr>Презентация PowerPoint</vt:lpstr>
      <vt:lpstr>Предполагаемые результаты:</vt:lpstr>
      <vt:lpstr>Предполагаемые результаты: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Оказание помощи детям с ОВЗ, не посещающим ДОУ</dc:title>
  <cp:lastModifiedBy>User</cp:lastModifiedBy>
  <cp:revision>2</cp:revision>
  <dcterms:modified xsi:type="dcterms:W3CDTF">2015-10-23T04:13:51Z</dcterms:modified>
</cp:coreProperties>
</file>