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9"/>
  </p:notesMasterIdLst>
  <p:sldIdLst>
    <p:sldId id="256" r:id="rId2"/>
    <p:sldId id="258" r:id="rId3"/>
    <p:sldId id="259" r:id="rId4"/>
    <p:sldId id="282" r:id="rId5"/>
    <p:sldId id="262" r:id="rId6"/>
    <p:sldId id="264" r:id="rId7"/>
    <p:sldId id="263" r:id="rId8"/>
    <p:sldId id="277" r:id="rId9"/>
    <p:sldId id="267" r:id="rId10"/>
    <p:sldId id="268" r:id="rId11"/>
    <p:sldId id="276" r:id="rId12"/>
    <p:sldId id="270" r:id="rId13"/>
    <p:sldId id="274" r:id="rId14"/>
    <p:sldId id="275" r:id="rId15"/>
    <p:sldId id="279" r:id="rId16"/>
    <p:sldId id="278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80"/>
    <a:srgbClr val="000099"/>
    <a:srgbClr val="0060A8"/>
    <a:srgbClr val="00CC99"/>
    <a:srgbClr val="CC0000"/>
    <a:srgbClr val="660066"/>
    <a:srgbClr val="FF66FF"/>
    <a:srgbClr val="00CC00"/>
    <a:srgbClr val="CCFF33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E5F39-9AF3-4EC5-B6D8-A2D52E5F17C1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36B5D-D2F7-49BE-8C5F-8046847DBE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953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6B5D-D2F7-49BE-8C5F-8046847DBE4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17923" y="1071546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437112"/>
            <a:ext cx="493204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</a:rPr>
              <a:t>Воспитатель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err="1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</a:rPr>
              <a:t>Позорова</a:t>
            </a: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</a:rPr>
              <a:t> Галина Ивановна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</a:rPr>
              <a:t>МДОБУ «Детский сад № 30»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0" cap="none" spc="0" normalizeH="0" baseline="0" noProof="0" dirty="0" smtClean="0">
              <a:ln w="10541" cmpd="sng">
                <a:solidFill>
                  <a:srgbClr val="6076B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6076B4">
                      <a:tint val="40000"/>
                      <a:satMod val="250000"/>
                    </a:srgbClr>
                  </a:gs>
                  <a:gs pos="9000">
                    <a:srgbClr val="6076B4">
                      <a:tint val="52000"/>
                      <a:satMod val="300000"/>
                    </a:srgbClr>
                  </a:gs>
                  <a:gs pos="50000">
                    <a:srgbClr val="6076B4">
                      <a:shade val="20000"/>
                      <a:satMod val="300000"/>
                    </a:srgbClr>
                  </a:gs>
                  <a:gs pos="79000">
                    <a:srgbClr val="6076B4">
                      <a:tint val="52000"/>
                      <a:satMod val="300000"/>
                    </a:srgbClr>
                  </a:gs>
                  <a:gs pos="100000">
                    <a:srgbClr val="6076B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г</a:t>
            </a:r>
            <a:r>
              <a:rPr kumimoji="0" lang="ru-RU" sz="2400" b="1" i="1" u="none" strike="noStrike" kern="0" cap="none" spc="0" normalizeH="0" baseline="0" noProof="0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. </a:t>
            </a: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Бузулук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   2015 </a:t>
            </a:r>
            <a:r>
              <a:rPr kumimoji="0" lang="ru-RU" sz="2400" b="1" i="1" u="none" strike="noStrike" kern="0" cap="none" spc="0" normalizeH="0" baseline="0" noProof="0" dirty="0">
                <a:ln w="10541" cmpd="sng">
                  <a:solidFill>
                    <a:srgbClr val="6076B4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г.</a:t>
            </a:r>
            <a:endParaRPr kumimoji="0" lang="ru-RU" sz="2400" b="1" i="0" u="none" strike="noStrike" kern="0" cap="none" spc="0" normalizeH="0" baseline="0" noProof="0" dirty="0">
              <a:ln w="10541" cmpd="sng">
                <a:solidFill>
                  <a:srgbClr val="6076B4">
                    <a:shade val="88000"/>
                    <a:satMod val="110000"/>
                  </a:srgbClr>
                </a:solidFill>
                <a:prstDash val="solid"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93208"/>
            <a:ext cx="784768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приёмов</a:t>
            </a:r>
            <a:b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мнемотехники </a:t>
            </a:r>
            <a:b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работе с детьми с ОВЗ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826" y="1024524"/>
            <a:ext cx="2210003" cy="2719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А434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7" y="4509120"/>
            <a:ext cx="2943100" cy="2080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Новый рисунок (4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3124" y="4365104"/>
            <a:ext cx="3117593" cy="2287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4420714"/>
              </p:ext>
            </p:extLst>
          </p:nvPr>
        </p:nvGraphicFramePr>
        <p:xfrm>
          <a:off x="4929189" y="1196751"/>
          <a:ext cx="3786215" cy="2453640"/>
        </p:xfrm>
        <a:graphic>
          <a:graphicData uri="http://schemas.openxmlformats.org/drawingml/2006/table">
            <a:tbl>
              <a:tblPr/>
              <a:tblGrid>
                <a:gridCol w="1332458"/>
                <a:gridCol w="1229801"/>
                <a:gridCol w="1223956"/>
              </a:tblGrid>
              <a:tr h="1005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Calibri"/>
                          <a:cs typeface="Times New Roman"/>
                        </a:rPr>
                        <a:t>     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Calibri"/>
                          <a:cs typeface="Times New Roman"/>
                        </a:rPr>
                        <a:t>             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Calibri"/>
                          <a:ea typeface="Calibri"/>
                          <a:cs typeface="Times New Roman"/>
                        </a:rPr>
                        <a:t>                                 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72" name="Рисунок 1" descr="Рисунок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2629" y="1241089"/>
            <a:ext cx="1099949" cy="1072219"/>
          </a:xfrm>
          <a:prstGeom prst="rect">
            <a:avLst/>
          </a:prstGeom>
          <a:noFill/>
        </p:spPr>
      </p:pic>
      <p:pic>
        <p:nvPicPr>
          <p:cNvPr id="2068" name="Рисунок 6" descr="Новый рисунок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1225224"/>
            <a:ext cx="799511" cy="1057602"/>
          </a:xfrm>
          <a:prstGeom prst="rect">
            <a:avLst/>
          </a:prstGeom>
          <a:noFill/>
        </p:spPr>
      </p:pic>
      <p:pic>
        <p:nvPicPr>
          <p:cNvPr id="2066" name="Рисунок 18" descr="Новый рисунок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9713" y="2507912"/>
            <a:ext cx="847725" cy="981075"/>
          </a:xfrm>
          <a:prstGeom prst="rect">
            <a:avLst/>
          </a:prstGeom>
          <a:noFill/>
        </p:spPr>
      </p:pic>
      <p:pic>
        <p:nvPicPr>
          <p:cNvPr id="2064" name="Рисунок 12" descr="к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8623" y="2589294"/>
            <a:ext cx="943784" cy="867945"/>
          </a:xfrm>
          <a:prstGeom prst="rect">
            <a:avLst/>
          </a:prstGeom>
          <a:noFill/>
        </p:spPr>
      </p:pic>
      <p:pic>
        <p:nvPicPr>
          <p:cNvPr id="2062" name="Рисунок 15" descr="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2400" y="2451020"/>
            <a:ext cx="988814" cy="807194"/>
          </a:xfrm>
          <a:prstGeom prst="rect">
            <a:avLst/>
          </a:prstGeom>
          <a:noFill/>
        </p:spPr>
      </p:pic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6468625" y="1520835"/>
            <a:ext cx="889455" cy="512728"/>
          </a:xfrm>
          <a:prstGeom prst="cloudCallout">
            <a:avLst>
              <a:gd name="adj1" fmla="val -23958"/>
              <a:gd name="adj2" fmla="val 118440"/>
            </a:avLst>
          </a:prstGeom>
          <a:solidFill>
            <a:srgbClr val="FFFFFF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6286512" y="3143248"/>
            <a:ext cx="1071570" cy="14287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7786710" y="3143248"/>
            <a:ext cx="638175" cy="1524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321703" y="260648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Ознакомление с окружающей действительностью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4777" y="3195629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Лето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36142" y="5549440"/>
            <a:ext cx="1357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9933"/>
                </a:solidFill>
              </a:rPr>
              <a:t>Осень</a:t>
            </a:r>
            <a:endParaRPr lang="ru-RU" sz="2400" b="1" dirty="0">
              <a:solidFill>
                <a:srgbClr val="FF9933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35545" y="4507739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CC00"/>
                </a:solidFill>
              </a:rPr>
              <a:t>Весна</a:t>
            </a:r>
            <a:endParaRPr lang="ru-RU" sz="2400" b="1" dirty="0">
              <a:solidFill>
                <a:srgbClr val="00CC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4678" y="3821708"/>
            <a:ext cx="278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660066"/>
                </a:solidFill>
              </a:rPr>
              <a:t>Времена года</a:t>
            </a:r>
            <a:endParaRPr lang="ru-RU" sz="2400" b="1" i="1" u="sng" dirty="0">
              <a:solidFill>
                <a:srgbClr val="660066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53" y="1335075"/>
            <a:ext cx="20002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76" y="357166"/>
            <a:ext cx="6286544" cy="571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Мнемотаблицы</a:t>
            </a: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работе логопеда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1142984"/>
            <a:ext cx="626177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Для индивидуальной работы на этапе автоматизации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и дифференциации звуков</a:t>
            </a:r>
            <a:r>
              <a:rPr lang="ru-RU" dirty="0" smtClean="0"/>
              <a:t> 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Для развития лексико-грамматического строя 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&amp;Icy;&amp;ncy;&amp;dcy;&amp;icy;&amp;vcy;&amp;icy;&amp;dcy;&amp;ucy;&amp;acy;&amp;lcy;&amp;softcy;&amp;ncy;&amp;ocy;&amp;iecy; &amp;lcy;&amp;ocy;&amp;gcy;&amp;ocy;&amp;pcy;&amp;iecy;&amp;dcy;&amp;icy;&amp;chcy;&amp;iecy;&amp;scy;&amp;kcy;&amp;ocy;&amp;iecy; &amp;zcy;&amp;acy;&amp;ncy;&amp;yacy;&amp;t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876"/>
            <a:ext cx="3809984" cy="2857488"/>
          </a:xfrm>
          <a:prstGeom prst="rect">
            <a:avLst/>
          </a:prstGeom>
          <a:noFill/>
        </p:spPr>
      </p:pic>
      <p:pic>
        <p:nvPicPr>
          <p:cNvPr id="7172" name="Picture 4" descr="&amp;Icy;&amp;ncy;&amp;dcy;&amp;icy;&amp;vcy;&amp;icy;&amp;dcy;&amp;ucy;&amp;acy;&amp;lcy;&amp;softcy;&amp;ncy;&amp;ocy;&amp;iecy; &amp;lcy;&amp;ocy;&amp;gcy;&amp;ocy;&amp;pcy;&amp;iecy;&amp;dcy;&amp;icy;&amp;chcy;&amp;iecy;&amp;scy;&amp;kcy;&amp;ocy;&amp;iecy; &amp;zcy;&amp;acy;&amp;ncy;&amp;yacy;&amp;t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357430"/>
            <a:ext cx="3809984" cy="2857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2995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Администратор\Мои документы\Мои рисунки\2010-05-23\Изображение.JPG"/>
          <p:cNvPicPr/>
          <p:nvPr/>
        </p:nvPicPr>
        <p:blipFill>
          <a:blip r:embed="rId2" cstate="print">
            <a:lum bright="-20000" contrast="30000"/>
          </a:blip>
          <a:srcRect l="9941" t="57321" r="1550" b="908"/>
          <a:stretch>
            <a:fillRect/>
          </a:stretch>
        </p:blipFill>
        <p:spPr bwMode="auto">
          <a:xfrm>
            <a:off x="154910" y="1405499"/>
            <a:ext cx="2786082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 descr="C:\Documents and Settings\Администратор\Мои документы\Мои рисунки\2010-05-23\Изображение0001.JPG"/>
          <p:cNvPicPr/>
          <p:nvPr/>
        </p:nvPicPr>
        <p:blipFill>
          <a:blip r:embed="rId3" cstate="print">
            <a:lum bright="-20000" contrast="30000"/>
          </a:blip>
          <a:srcRect l="9321" t="49919" r="1838" b="9268"/>
          <a:stretch>
            <a:fillRect/>
          </a:stretch>
        </p:blipFill>
        <p:spPr bwMode="auto">
          <a:xfrm>
            <a:off x="3094836" y="1611878"/>
            <a:ext cx="2882320" cy="214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Documents and Settings\Администратор\Мои документы\Мои рисунки\2010-05-23\Изображение.JPG"/>
          <p:cNvPicPr/>
          <p:nvPr/>
        </p:nvPicPr>
        <p:blipFill>
          <a:blip r:embed="rId4" cstate="print">
            <a:lum bright="-20000" contrast="30000"/>
          </a:blip>
          <a:srcRect l="11545" t="2725" r="-1817" b="55959"/>
          <a:stretch>
            <a:fillRect/>
          </a:stretch>
        </p:blipFill>
        <p:spPr bwMode="auto">
          <a:xfrm>
            <a:off x="6185052" y="1468947"/>
            <a:ext cx="2643206" cy="1944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99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F:\sXLz7p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67" y="4057066"/>
            <a:ext cx="4039929" cy="25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://detsad25.spb.ru/wp-content/uploads/2014/11/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093071"/>
            <a:ext cx="3680194" cy="250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9592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Мнемотаблицы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составления описательных рассказов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0"/>
            <a:ext cx="3942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Описательный рассказ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642919"/>
            <a:ext cx="45720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i="1" u="sng" dirty="0" smtClean="0">
                <a:solidFill>
                  <a:srgbClr val="660066"/>
                </a:solidFill>
              </a:rPr>
              <a:t>«Фрукты, ягоды»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Название фрукта или ягоды.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Где растёт (на дереве, на кусте).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Размер.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Цвет.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Форма.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Количество плодов на стебле (черенке).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Каким является на ощупь и на вкус?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660066"/>
                </a:solidFill>
              </a:rPr>
              <a:t>Способ употребления (варят, </a:t>
            </a:r>
          </a:p>
          <a:p>
            <a:pPr marL="342900" indent="-342900"/>
            <a:r>
              <a:rPr lang="ru-RU" b="1" dirty="0" smtClean="0">
                <a:solidFill>
                  <a:srgbClr val="660066"/>
                </a:solidFill>
              </a:rPr>
              <a:t>употребляют сырым).</a:t>
            </a:r>
          </a:p>
        </p:txBody>
      </p:sp>
      <p:pic>
        <p:nvPicPr>
          <p:cNvPr id="7" name="Рисунок 6" descr="F:\В саду 2011\IMG_6013.JPG"/>
          <p:cNvPicPr/>
          <p:nvPr/>
        </p:nvPicPr>
        <p:blipFill>
          <a:blip r:embed="rId2" cstate="print">
            <a:lum bright="20000" contrast="40000"/>
          </a:blip>
          <a:srcRect t="4481" b="5615"/>
          <a:stretch>
            <a:fillRect/>
          </a:stretch>
        </p:blipFill>
        <p:spPr bwMode="auto">
          <a:xfrm>
            <a:off x="357158" y="642918"/>
            <a:ext cx="3786214" cy="2571768"/>
          </a:xfrm>
          <a:prstGeom prst="rect">
            <a:avLst/>
          </a:prstGeom>
          <a:ln w="38100" cap="sq">
            <a:solidFill>
              <a:srgbClr val="6600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F:\В саду 2011\IMG_6022.JPG"/>
          <p:cNvPicPr/>
          <p:nvPr/>
        </p:nvPicPr>
        <p:blipFill>
          <a:blip r:embed="rId3" cstate="print">
            <a:lum bright="20000" contrast="40000"/>
          </a:blip>
          <a:srcRect l="715" b="8426"/>
          <a:stretch>
            <a:fillRect/>
          </a:stretch>
        </p:blipFill>
        <p:spPr bwMode="auto">
          <a:xfrm>
            <a:off x="285720" y="3857628"/>
            <a:ext cx="3857653" cy="2600324"/>
          </a:xfrm>
          <a:prstGeom prst="rect">
            <a:avLst/>
          </a:prstGeom>
          <a:ln w="38100" cap="sq">
            <a:solidFill>
              <a:srgbClr val="CC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29124" y="3714752"/>
            <a:ext cx="44291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b="1" i="1" u="sng" dirty="0" smtClean="0">
                <a:solidFill>
                  <a:srgbClr val="C00000"/>
                </a:solidFill>
              </a:rPr>
              <a:t>«Одежда»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Название предмета одежды.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Цвет.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Строение (Составные части).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C00000"/>
                </a:solidFill>
              </a:rPr>
              <a:t>Назначение:</a:t>
            </a:r>
          </a:p>
          <a:p>
            <a:pPr marL="342900" indent="-342900"/>
            <a:r>
              <a:rPr lang="ru-RU" b="1" dirty="0" smtClean="0">
                <a:solidFill>
                  <a:srgbClr val="C00000"/>
                </a:solidFill>
              </a:rPr>
              <a:t>- по полу человека (мужская, женская);</a:t>
            </a:r>
          </a:p>
          <a:p>
            <a:pPr marL="342900" indent="-342900">
              <a:buFontTx/>
              <a:buChar char="-"/>
            </a:pPr>
            <a:r>
              <a:rPr lang="ru-RU" b="1" dirty="0" smtClean="0">
                <a:solidFill>
                  <a:srgbClr val="C00000"/>
                </a:solidFill>
              </a:rPr>
              <a:t>по возрасту (детская, взрослая).</a:t>
            </a:r>
          </a:p>
          <a:p>
            <a:pPr marL="342900" indent="-342900"/>
            <a:r>
              <a:rPr lang="ru-RU" b="1" dirty="0" smtClean="0">
                <a:solidFill>
                  <a:srgbClr val="C00000"/>
                </a:solidFill>
              </a:rPr>
              <a:t>5. Сезонность.</a:t>
            </a:r>
          </a:p>
          <a:p>
            <a:pPr marL="342900" indent="-342900"/>
            <a:r>
              <a:rPr lang="ru-RU" b="1" dirty="0" smtClean="0">
                <a:solidFill>
                  <a:srgbClr val="C00000"/>
                </a:solidFill>
              </a:rPr>
              <a:t>6. На какую часть тела одевают?</a:t>
            </a:r>
          </a:p>
          <a:p>
            <a:pPr marL="342900" indent="-342900">
              <a:buAutoNum type="arabicPeriod"/>
            </a:pP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0"/>
            <a:ext cx="3286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Пересказ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 descr="Изображение в сказки заюшкина избушка пиктограммы.cd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71546"/>
            <a:ext cx="2786082" cy="2133928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Terem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071546"/>
            <a:ext cx="2269559" cy="2145965"/>
          </a:xfrm>
          <a:prstGeom prst="rect">
            <a:avLst/>
          </a:prstGeom>
          <a:ln w="28575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Изображение в сказки Репка пиктограммы.cd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71546"/>
            <a:ext cx="2828108" cy="2105185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2910" y="500042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«Заюшкина избушка</a:t>
            </a:r>
            <a:r>
              <a:rPr lang="ru-RU" b="1" dirty="0" smtClean="0">
                <a:solidFill>
                  <a:schemeClr val="tx2"/>
                </a:solidFill>
              </a:rPr>
              <a:t>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4810" y="571480"/>
            <a:ext cx="135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«Теремок»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29454" y="571480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«Репка»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357562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Заучивание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потешек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стихотворений, отгадывание загадок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 descr="http://omel.ucoz.ru/stichi/owochi.png"/>
          <p:cNvPicPr>
            <a:picLocks noChangeAspect="1" noChangeArrowheads="1"/>
          </p:cNvPicPr>
          <p:nvPr/>
        </p:nvPicPr>
        <p:blipFill>
          <a:blip r:embed="rId5" cstate="print"/>
          <a:srcRect l="1843"/>
          <a:stretch>
            <a:fillRect/>
          </a:stretch>
        </p:blipFill>
        <p:spPr bwMode="auto">
          <a:xfrm>
            <a:off x="1357290" y="4143380"/>
            <a:ext cx="3590655" cy="2390775"/>
          </a:xfrm>
          <a:prstGeom prst="rect">
            <a:avLst/>
          </a:prstGeom>
          <a:noFill/>
          <a:ln w="38100">
            <a:solidFill>
              <a:srgbClr val="00808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429256" y="4214818"/>
            <a:ext cx="27860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В руки овощи берем ...</a:t>
            </a:r>
            <a:r>
              <a:rPr lang="ru-RU" dirty="0" smtClean="0">
                <a:solidFill>
                  <a:srgbClr val="008080"/>
                </a:solidFill>
              </a:rPr>
              <a:t/>
            </a:r>
            <a:br>
              <a:rPr lang="ru-RU" dirty="0" smtClean="0">
                <a:solidFill>
                  <a:srgbClr val="008080"/>
                </a:solidFill>
              </a:rPr>
            </a:br>
            <a:r>
              <a:rPr lang="ru-RU" dirty="0" smtClean="0">
                <a:solidFill>
                  <a:srgbClr val="008080"/>
                </a:solidFill>
              </a:rPr>
              <a:t>В руки овощи берем,</a:t>
            </a:r>
            <a:br>
              <a:rPr lang="ru-RU" dirty="0" smtClean="0">
                <a:solidFill>
                  <a:srgbClr val="008080"/>
                </a:solidFill>
              </a:rPr>
            </a:br>
            <a:r>
              <a:rPr lang="ru-RU" dirty="0" smtClean="0">
                <a:solidFill>
                  <a:srgbClr val="008080"/>
                </a:solidFill>
              </a:rPr>
              <a:t>Овощи на стол кладем.</a:t>
            </a:r>
            <a:br>
              <a:rPr lang="ru-RU" dirty="0" smtClean="0">
                <a:solidFill>
                  <a:srgbClr val="008080"/>
                </a:solidFill>
              </a:rPr>
            </a:br>
            <a:r>
              <a:rPr lang="ru-RU" dirty="0" smtClean="0">
                <a:solidFill>
                  <a:srgbClr val="008080"/>
                </a:solidFill>
              </a:rPr>
              <a:t>Лук, морковка, кабачок, </a:t>
            </a:r>
            <a:br>
              <a:rPr lang="ru-RU" dirty="0" smtClean="0">
                <a:solidFill>
                  <a:srgbClr val="008080"/>
                </a:solidFill>
              </a:rPr>
            </a:br>
            <a:r>
              <a:rPr lang="ru-RU" dirty="0" smtClean="0">
                <a:solidFill>
                  <a:srgbClr val="008080"/>
                </a:solidFill>
              </a:rPr>
              <a:t>Помидор, горох, лучок.</a:t>
            </a:r>
            <a:endParaRPr lang="ru-RU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6512511" cy="1143000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ru-RU" sz="3200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Этапы работы с </a:t>
            </a:r>
            <a:r>
              <a:rPr lang="ru-RU" sz="3200" kern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мнемотаблицами</a:t>
            </a:r>
            <a:r>
              <a:rPr lang="ru-RU" sz="3200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:</a:t>
            </a:r>
            <a:r>
              <a:rPr lang="ru-RU" sz="32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32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18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+mn-ea"/>
                <a:cs typeface="+mn-cs"/>
              </a:rPr>
              <a:t/>
            </a:r>
            <a:br>
              <a:rPr lang="ru-RU" sz="1800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+mn-ea"/>
                <a:cs typeface="+mn-cs"/>
              </a:rPr>
            </a:br>
            <a:endParaRPr lang="ru-RU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268760"/>
            <a:ext cx="7786742" cy="3643338"/>
          </a:xfrm>
        </p:spPr>
        <p:txBody>
          <a:bodyPr>
            <a:noAutofit/>
          </a:bodyPr>
          <a:lstStyle/>
          <a:p>
            <a:pPr marL="342900" lvl="0" indent="-342900" algn="just">
              <a:spcAft>
                <a:spcPts val="0"/>
              </a:spcAft>
              <a:buClrTx/>
              <a:buSzTx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Cambria" pitchFamily="18" charset="0"/>
              </a:rPr>
              <a:t>1 </a:t>
            </a:r>
            <a:r>
              <a:rPr lang="ru-RU" sz="2800" b="1" dirty="0">
                <a:solidFill>
                  <a:srgbClr val="FF0000"/>
                </a:solidFill>
                <a:latin typeface="Cambria" pitchFamily="18" charset="0"/>
              </a:rPr>
              <a:t>этап</a:t>
            </a:r>
            <a:r>
              <a:rPr lang="ru-RU" sz="2800" dirty="0">
                <a:solidFill>
                  <a:srgbClr val="FF0000"/>
                </a:solidFill>
                <a:latin typeface="Cambria" pitchFamily="18" charset="0"/>
              </a:rPr>
              <a:t>: </a:t>
            </a:r>
            <a:r>
              <a:rPr lang="ru-RU" sz="2800" dirty="0">
                <a:solidFill>
                  <a:srgbClr val="008080"/>
                </a:solidFill>
                <a:latin typeface="Cambria" pitchFamily="18" charset="0"/>
              </a:rPr>
              <a:t>Рассматривание таблицы и разбор </a:t>
            </a:r>
            <a:r>
              <a:rPr lang="ru-RU" sz="2800" dirty="0" smtClean="0">
                <a:solidFill>
                  <a:srgbClr val="008080"/>
                </a:solidFill>
                <a:latin typeface="Cambria" pitchFamily="18" charset="0"/>
              </a:rPr>
              <a:t>                                          того</a:t>
            </a:r>
            <a:r>
              <a:rPr lang="ru-RU" sz="2800" dirty="0">
                <a:solidFill>
                  <a:srgbClr val="008080"/>
                </a:solidFill>
                <a:latin typeface="Cambria" pitchFamily="18" charset="0"/>
              </a:rPr>
              <a:t>, что на ней изображено.</a:t>
            </a:r>
          </a:p>
          <a:p>
            <a:pPr marL="342900" lvl="0" indent="-342900" algn="just"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FF0000"/>
                </a:solidFill>
                <a:latin typeface="Cambria" pitchFamily="18" charset="0"/>
              </a:rPr>
              <a:t>2 этап</a:t>
            </a:r>
            <a:r>
              <a:rPr lang="ru-RU" sz="2800" dirty="0">
                <a:solidFill>
                  <a:srgbClr val="FF0000"/>
                </a:solidFill>
                <a:latin typeface="Cambria" pitchFamily="18" charset="0"/>
              </a:rPr>
              <a:t>: </a:t>
            </a:r>
            <a:r>
              <a:rPr lang="ru-RU" sz="2800" dirty="0">
                <a:solidFill>
                  <a:srgbClr val="008080"/>
                </a:solidFill>
                <a:latin typeface="Cambria" pitchFamily="18" charset="0"/>
              </a:rPr>
              <a:t>Осуществляется перекодирование информации, т.е. преобразование из абстрактных символов в образы.</a:t>
            </a:r>
          </a:p>
          <a:p>
            <a:pPr marL="342900" lvl="0" indent="-342900" algn="just"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solidFill>
                  <a:srgbClr val="FF0000"/>
                </a:solidFill>
                <a:latin typeface="Cambria" pitchFamily="18" charset="0"/>
              </a:rPr>
              <a:t>3 этап</a:t>
            </a:r>
            <a:r>
              <a:rPr lang="ru-RU" sz="2800" dirty="0">
                <a:solidFill>
                  <a:srgbClr val="FF0000"/>
                </a:solidFill>
                <a:latin typeface="Cambria" pitchFamily="18" charset="0"/>
              </a:rPr>
              <a:t>: </a:t>
            </a:r>
            <a:r>
              <a:rPr lang="ru-RU" sz="2800" dirty="0">
                <a:solidFill>
                  <a:srgbClr val="008080"/>
                </a:solidFill>
                <a:latin typeface="Cambria" pitchFamily="18" charset="0"/>
              </a:rPr>
              <a:t>После перекодирования осуществляется пересказ сказки или рассказ по заданной теме. В младших группах с помощью воспитателя, в старших – дети должны уметь самостоятельно.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611169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http://skidka-msk.ru/images/msk/shop/foto/0/77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14356"/>
            <a:ext cx="3905250" cy="5857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6284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900igr.net/datas/ekonomika/Biznes-plan-khimchistki/0018-018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0"/>
            <a:ext cx="8572560" cy="1143008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Проблемы речи детей дошкольного возраста с 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ОВЗ</a:t>
            </a: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7923" y="1071546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373749"/>
            <a:ext cx="842493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Они </a:t>
            </a:r>
            <a:r>
              <a:rPr lang="ru-RU" sz="2200" dirty="0">
                <a:solidFill>
                  <a:srgbClr val="008080"/>
                </a:solidFill>
                <a:latin typeface="Times New Roman"/>
                <a:ea typeface="Times New Roman"/>
              </a:rPr>
              <a:t>не проявляют интереса к поисковой деятельности и с трудом планируют любые её </a:t>
            </a: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виды.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 Дети не </a:t>
            </a:r>
            <a:r>
              <a:rPr lang="ru-RU" sz="2200" dirty="0">
                <a:solidFill>
                  <a:srgbClr val="008080"/>
                </a:solidFill>
                <a:latin typeface="Times New Roman"/>
                <a:ea typeface="Times New Roman"/>
              </a:rPr>
              <a:t>готовы к выполнению заданий, не отличаются высокой работоспособностью. </a:t>
            </a:r>
            <a:endParaRPr lang="ru-RU" sz="2200" dirty="0" smtClean="0">
              <a:solidFill>
                <a:srgbClr val="008080"/>
              </a:solidFill>
              <a:latin typeface="Times New Roman"/>
              <a:ea typeface="Times New Roman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Заучивание стихотворений вызывает у них большие трудности, быстрое утомление и отрицательные эмоции.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Трудности в овладении детьми словарным запасом и грамматическим строем родного языка тормозит процесс развития связной речи.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Смысловые высказывания детей отличаются отсутствием четкости, последовательности изложения, отрывочностью, акцентом на внешние, поверхностные впечатления, а не на причинно-следственные взаимоотношения действующих лиц.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solidFill>
                  <a:srgbClr val="008080"/>
                </a:solidFill>
                <a:latin typeface="Times New Roman"/>
                <a:ea typeface="Times New Roman"/>
              </a:rPr>
              <a:t>Труднее всего даются таким детям самостоятельное высказывание по памяти. </a:t>
            </a:r>
            <a:endParaRPr lang="ru-RU" sz="2200" b="1" dirty="0">
              <a:ln w="18000">
                <a:noFill/>
                <a:prstDash val="solid"/>
                <a:miter lim="800000"/>
              </a:ln>
              <a:solidFill>
                <a:srgbClr val="00808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68952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24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</a:t>
            </a:r>
            <a:r>
              <a:rPr lang="ru-RU" sz="324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мнемотаблиц</a:t>
            </a:r>
            <a:r>
              <a:rPr lang="ru-RU" sz="324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как фактор, облегчающий </a:t>
            </a:r>
            <a:r>
              <a:rPr lang="ru-RU" sz="324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процесс становления связной </a:t>
            </a:r>
            <a:r>
              <a:rPr lang="ru-RU" sz="324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речи</a:t>
            </a:r>
            <a:endParaRPr lang="ru-RU" sz="324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83568" y="1916832"/>
            <a:ext cx="8064896" cy="43924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600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 </a:t>
            </a:r>
            <a:r>
              <a:rPr lang="ru-RU" sz="2600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(рассматривание </a:t>
            </a:r>
            <a:r>
              <a:rPr lang="ru-RU" sz="2600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предметов, картин помогает детям называть предметы, их характерные признаки, производимые с ними </a:t>
            </a:r>
            <a:r>
              <a:rPr lang="ru-RU" sz="2600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действия).</a:t>
            </a:r>
            <a:endParaRPr lang="ru-RU" sz="2600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600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плана </a:t>
            </a:r>
            <a:r>
              <a:rPr lang="ru-RU" sz="2600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высказывания. </a:t>
            </a:r>
            <a:endParaRPr lang="ru-RU" sz="2600" b="1" dirty="0" smtClean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b="1" dirty="0" smtClean="0">
                <a:solidFill>
                  <a:srgbClr val="CC0000"/>
                </a:solidFill>
              </a:rPr>
              <a:t>Учите </a:t>
            </a:r>
            <a:r>
              <a:rPr lang="ru-RU" b="1" dirty="0">
                <a:solidFill>
                  <a:srgbClr val="CC0000"/>
                </a:solidFill>
              </a:rPr>
              <a:t>ребёнка каким-нибудь неизвестным словам – он будет долго и напрасно мучиться; но свяжите двадцать таких слов с картинками, и он их усвоит на лету</a:t>
            </a:r>
            <a:r>
              <a:rPr lang="ru-RU" b="1" dirty="0" smtClean="0">
                <a:solidFill>
                  <a:srgbClr val="CC0000"/>
                </a:solidFill>
              </a:rPr>
              <a:t>.</a:t>
            </a:r>
          </a:p>
          <a:p>
            <a:pPr marL="4572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b="1" dirty="0" smtClean="0">
                <a:solidFill>
                  <a:srgbClr val="CC0000"/>
                </a:solidFill>
              </a:rPr>
              <a:t> </a:t>
            </a:r>
            <a:r>
              <a:rPr lang="ru-RU" b="1" dirty="0">
                <a:solidFill>
                  <a:srgbClr val="CC0000"/>
                </a:solidFill>
              </a:rPr>
              <a:t>К.Д. Ушинский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714356"/>
            <a:ext cx="8072494" cy="3706198"/>
          </a:xfrm>
        </p:spPr>
        <p:txBody>
          <a:bodyPr/>
          <a:lstStyle/>
          <a:p>
            <a:pPr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Мнемотехника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8080"/>
                </a:solidFill>
              </a:rPr>
              <a:t>– в переводе с греческого – «ИСУССТВО ЗАПОМИНАНИЯ», история которого насчитывает более 2500 лет. Считается, что это слово придумал Пифагор Самосский (6 век до н.э.)</a:t>
            </a:r>
          </a:p>
          <a:p>
            <a:pPr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Мнемотехника</a:t>
            </a:r>
            <a:r>
              <a:rPr lang="ru-RU" b="1" dirty="0" smtClean="0"/>
              <a:t> </a:t>
            </a:r>
            <a:r>
              <a:rPr lang="ru-RU" b="1" dirty="0" smtClean="0">
                <a:solidFill>
                  <a:srgbClr val="008080"/>
                </a:solidFill>
              </a:rPr>
              <a:t>– это система внутреннего письма, позволяющая последовательно записывать в мозг информацию, преобразованную в комбинации зрительных образов</a:t>
            </a:r>
            <a:endParaRPr lang="ru-RU" b="1" dirty="0">
              <a:solidFill>
                <a:srgbClr val="008080"/>
              </a:solidFill>
            </a:endParaRPr>
          </a:p>
        </p:txBody>
      </p:sp>
      <p:pic>
        <p:nvPicPr>
          <p:cNvPr id="6" name="Рисунок 5" descr="http://razvivaysa.com/wp-content/uploads/2012/01/%D0%BC%D0%BD%D0%B5%D0%BC%D0%BE%D1%82%D0%B5%D1%85%D0%BD%D0%B8%D0%BA%D0%B0.png"/>
          <p:cNvPicPr/>
          <p:nvPr/>
        </p:nvPicPr>
        <p:blipFill>
          <a:blip r:embed="rId2" cstate="print"/>
          <a:srcRect r="66891"/>
          <a:stretch>
            <a:fillRect/>
          </a:stretch>
        </p:blipFill>
        <p:spPr bwMode="auto">
          <a:xfrm>
            <a:off x="857224" y="3717032"/>
            <a:ext cx="1785950" cy="2500330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://razvivaysa.com/wp-content/uploads/2012/01/%D0%BC%D0%BD%D0%B5%D0%BC%D0%BE%D1%82%D0%B5%D1%85%D0%BD%D0%B8%D0%BA%D0%B0.png"/>
          <p:cNvPicPr/>
          <p:nvPr/>
        </p:nvPicPr>
        <p:blipFill>
          <a:blip r:embed="rId2" cstate="print"/>
          <a:srcRect l="35868" t="2857" r="33783" b="-2857"/>
          <a:stretch>
            <a:fillRect/>
          </a:stretch>
        </p:blipFill>
        <p:spPr bwMode="auto">
          <a:xfrm>
            <a:off x="3707904" y="4143380"/>
            <a:ext cx="1643074" cy="2500330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://razvivaysa.com/wp-content/uploads/2012/01/%D0%BC%D0%BD%D0%B5%D0%BC%D0%BE%D1%82%D0%B5%D1%85%D0%BD%D0%B8%D0%BA%D0%B0.png"/>
          <p:cNvPicPr/>
          <p:nvPr/>
        </p:nvPicPr>
        <p:blipFill>
          <a:blip r:embed="rId2" cstate="print"/>
          <a:srcRect l="67598"/>
          <a:stretch>
            <a:fillRect/>
          </a:stretch>
        </p:blipFill>
        <p:spPr bwMode="auto">
          <a:xfrm>
            <a:off x="6643702" y="3645024"/>
            <a:ext cx="1749406" cy="2500330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20" y="0"/>
            <a:ext cx="84296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помощью мнемотехники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решаются следующие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85720" y="1214422"/>
            <a:ext cx="8643998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Развивать связную и диалогическую речь.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Развивать у детей умение с помощью графической аналогии,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а так же с помощью заместителей понимать и рассказывать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знакомые сказки, стихи по </a:t>
            </a:r>
            <a:r>
              <a:rPr kumimoji="0" lang="ru-RU" b="1" i="0" u="none" strike="noStrike" cap="none" normalizeH="0" dirty="0" err="1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мнемотаблице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Обучать детей правильному звукопроизношению. Знакомить с буквами.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rgbClr val="008080"/>
              </a:solidFill>
              <a:effectLst/>
              <a:latin typeface="Cambria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Развивать у детей умственную активность, </a:t>
            </a:r>
            <a:r>
              <a:rPr lang="ru-RU" b="1" dirty="0" smtClean="0">
                <a:solidFill>
                  <a:srgbClr val="00808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сообразительность,  наблюдательность, умение сравнивать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808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выделять существенные признаки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Развивать у детей психические процессы:  мышление, внимание, воображение, память (различные виды).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Содействовать решению дошкольниками изобретательских задач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808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сказочного, игрового, экологического, этического характера и др.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rgbClr val="00808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1" i="0" u="none" strike="noStrike" cap="none" normalizeH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874" y="188640"/>
            <a:ext cx="6512511" cy="8114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59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Структура мнемотехники</a:t>
            </a:r>
            <a:endParaRPr lang="ru-RU" sz="359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28596" y="100010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Мнемоквадраты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endParaRPr lang="en-US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err="1" smtClean="0">
                <a:solidFill>
                  <a:srgbClr val="C00000"/>
                </a:solidFill>
              </a:rPr>
              <a:t>Мнемодорожки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Копия Рисун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071678"/>
            <a:ext cx="1424919" cy="1000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Копия (2) Рисунок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2071678"/>
            <a:ext cx="1266154" cy="99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Копия (3) Рисуно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2071678"/>
            <a:ext cx="1225222" cy="966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Копия (4) Рисунок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5497367"/>
            <a:ext cx="4286280" cy="1021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Рисунок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6380" y="5471424"/>
            <a:ext cx="3571900" cy="1054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Копия Новый рисунок (2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3282196"/>
            <a:ext cx="1185365" cy="1152777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Копия (2) Новый рисунок (2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3286124"/>
            <a:ext cx="1153656" cy="1086235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Копия (3) Новый рисунок (2)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0496" y="3286124"/>
            <a:ext cx="1085268" cy="1032585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Копия Новый рисунок (4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0694" y="3286124"/>
            <a:ext cx="1195746" cy="1013123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Копия (2) Новый рисунок (4)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99876" y="3286124"/>
            <a:ext cx="1235471" cy="1017191"/>
          </a:xfrm>
          <a:prstGeom prst="rect">
            <a:avLst/>
          </a:prstGeom>
          <a:ln w="38100" cap="sq">
            <a:solidFill>
              <a:srgbClr val="00CC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15074" y="2054192"/>
            <a:ext cx="1349672" cy="1019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290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Мнемотаблицы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Новый рисунок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106" y="928670"/>
            <a:ext cx="3643337" cy="2672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8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Изображение в сказки Репка пиктограммы.cd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928670"/>
            <a:ext cx="3714776" cy="2632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808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00504"/>
            <a:ext cx="3933822" cy="2598604"/>
          </a:xfrm>
          <a:prstGeom prst="flowChartAlternateProcess">
            <a:avLst/>
          </a:prstGeom>
          <a:noFill/>
          <a:ln w="57150">
            <a:solidFill>
              <a:srgbClr val="008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6512511" cy="1143000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buNone/>
            </a:pPr>
            <a:r>
              <a:rPr lang="ru-RU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Мнемотаблицы</a:t>
            </a:r>
            <a:r>
              <a:rPr lang="ru-RU" sz="3200" b="0" dirty="0" smtClean="0">
                <a:solidFill>
                  <a:schemeClr val="bg2">
                    <a:lumMod val="75000"/>
                  </a:schemeClr>
                </a:solidFill>
                <a:effectLst/>
                <a:ea typeface="+mn-ea"/>
                <a:cs typeface="+mn-cs"/>
              </a:rPr>
              <a:t> </a:t>
            </a:r>
            <a:br>
              <a:rPr lang="ru-RU" sz="3200" b="0" dirty="0" smtClean="0">
                <a:solidFill>
                  <a:schemeClr val="bg2">
                    <a:lumMod val="75000"/>
                  </a:schemeClr>
                </a:solidFill>
                <a:effectLst/>
                <a:ea typeface="+mn-ea"/>
                <a:cs typeface="+mn-cs"/>
              </a:rPr>
            </a:br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делятся </a:t>
            </a:r>
            <a:r>
              <a:rPr lang="ru-RU" sz="2000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на:</a:t>
            </a:r>
            <a:endParaRPr lang="ru-RU" sz="20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857232"/>
            <a:ext cx="2054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b="1" dirty="0">
                <a:solidFill>
                  <a:srgbClr val="0070C0"/>
                </a:solidFill>
                <a:latin typeface="Calibri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512" y="-500090"/>
            <a:ext cx="22810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схематические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 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4286256"/>
            <a:ext cx="2360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Схематические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Мнемотаблиц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4000504"/>
            <a:ext cx="2786082" cy="2643206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</p:spPr>
      </p:pic>
      <p:pic>
        <p:nvPicPr>
          <p:cNvPr id="1027" name="Picture 3" descr="F:\опыт работы мнемотаблицы\htmlconvd-wfLhjL_html_4ef9f9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57298"/>
            <a:ext cx="3344845" cy="2364982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</p:pic>
      <p:pic>
        <p:nvPicPr>
          <p:cNvPr id="10" name="Рисунок 9" descr="http://cv01.twirpx.net/0545/05450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43" b="2437"/>
          <a:stretch>
            <a:fillRect/>
          </a:stretch>
        </p:blipFill>
        <p:spPr bwMode="auto">
          <a:xfrm>
            <a:off x="5429256" y="1357298"/>
            <a:ext cx="3500462" cy="2387962"/>
          </a:xfrm>
          <a:prstGeom prst="rect">
            <a:avLst/>
          </a:prstGeom>
          <a:ln>
            <a:noFill/>
          </a:ln>
          <a:effectLst>
            <a:glow rad="101600">
              <a:srgbClr val="A5B592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xmlns="" val="2694190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17b61a8f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785926"/>
            <a:ext cx="2863124" cy="1899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3926" y="260648"/>
            <a:ext cx="859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Использование </a:t>
            </a:r>
            <a:r>
              <a:rPr lang="ru-RU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мнемотаблиц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режимных моментах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929066"/>
            <a:ext cx="3162256" cy="242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1285860"/>
            <a:ext cx="3162256" cy="228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32" y="5286388"/>
            <a:ext cx="3429024" cy="143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6248" y="3500438"/>
            <a:ext cx="2015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Алгоритм одевания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000504"/>
            <a:ext cx="3987334" cy="131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596" y="1357298"/>
            <a:ext cx="5067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Формирование культурно – гигиенических навыков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1432</TotalTime>
  <Words>492</Words>
  <Application>Microsoft Office PowerPoint</Application>
  <PresentationFormat>Экран (4:3)</PresentationFormat>
  <Paragraphs>113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Слайд 1</vt:lpstr>
      <vt:lpstr>Проблемы речи детей дошкольного возраста с ОВЗ</vt:lpstr>
      <vt:lpstr>Использование мнемотаблиц как фактор, облегчающий процесс становления связной речи</vt:lpstr>
      <vt:lpstr>Слайд 4</vt:lpstr>
      <vt:lpstr>Слайд 5</vt:lpstr>
      <vt:lpstr>Структура мнемотехники</vt:lpstr>
      <vt:lpstr>Слайд 7</vt:lpstr>
      <vt:lpstr>Мнемотаблицы  делятся на:</vt:lpstr>
      <vt:lpstr>Слайд 9</vt:lpstr>
      <vt:lpstr>Слайд 10</vt:lpstr>
      <vt:lpstr>Слайд 11</vt:lpstr>
      <vt:lpstr>Слайд 12</vt:lpstr>
      <vt:lpstr>Слайд 13</vt:lpstr>
      <vt:lpstr>Слайд 14</vt:lpstr>
      <vt:lpstr>Этапы работы с мнемотаблицами:  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приёмов мнемотехники в развитии связной речи детей</dc:title>
  <dc:creator>Галина</dc:creator>
  <cp:lastModifiedBy>Роман</cp:lastModifiedBy>
  <cp:revision>155</cp:revision>
  <dcterms:modified xsi:type="dcterms:W3CDTF">2015-11-04T18:30:19Z</dcterms:modified>
</cp:coreProperties>
</file>